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93" r:id="rId8"/>
    <p:sldId id="263" r:id="rId9"/>
    <p:sldId id="264" r:id="rId10"/>
    <p:sldId id="271" r:id="rId11"/>
    <p:sldId id="277" r:id="rId12"/>
    <p:sldId id="278" r:id="rId13"/>
    <p:sldId id="272" r:id="rId14"/>
    <p:sldId id="273" r:id="rId15"/>
    <p:sldId id="274" r:id="rId16"/>
    <p:sldId id="279" r:id="rId17"/>
    <p:sldId id="275" r:id="rId18"/>
    <p:sldId id="280" r:id="rId19"/>
    <p:sldId id="281" r:id="rId20"/>
    <p:sldId id="282" r:id="rId21"/>
    <p:sldId id="283" r:id="rId22"/>
    <p:sldId id="284" r:id="rId23"/>
    <p:sldId id="276" r:id="rId24"/>
    <p:sldId id="266" r:id="rId25"/>
    <p:sldId id="287" r:id="rId26"/>
    <p:sldId id="288" r:id="rId27"/>
    <p:sldId id="289" r:id="rId28"/>
    <p:sldId id="290" r:id="rId29"/>
    <p:sldId id="291" r:id="rId30"/>
    <p:sldId id="285" r:id="rId31"/>
    <p:sldId id="292" r:id="rId32"/>
    <p:sldId id="294" r:id="rId33"/>
  </p:sldIdLst>
  <p:sldSz cx="12192000" cy="6858000"/>
  <p:notesSz cx="6858000" cy="9144000"/>
  <p:defaultTextStyle>
    <a:defPPr>
      <a:defRPr lang="en-L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583"/>
  </p:normalViewPr>
  <p:slideViewPr>
    <p:cSldViewPr snapToGrid="0">
      <p:cViewPr>
        <p:scale>
          <a:sx n="91" d="100"/>
          <a:sy n="91" d="100"/>
        </p:scale>
        <p:origin x="1480"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77.png"/><Relationship Id="rId7" Type="http://schemas.openxmlformats.org/officeDocument/2006/relationships/image" Target="../media/image31.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78.svg"/></Relationships>
</file>

<file path=ppt/diagrams/_rels/data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4" Type="http://schemas.openxmlformats.org/officeDocument/2006/relationships/image" Target="../media/image82.svg"/></Relationships>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6.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diagrams/_rels/data9.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25.png"/><Relationship Id="rId7" Type="http://schemas.openxmlformats.org/officeDocument/2006/relationships/image" Target="../media/image73.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26.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77.png"/><Relationship Id="rId7" Type="http://schemas.openxmlformats.org/officeDocument/2006/relationships/image" Target="../media/image31.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7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4" Type="http://schemas.openxmlformats.org/officeDocument/2006/relationships/image" Target="../media/image8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6.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diagrams/_rels/drawing9.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25.png"/><Relationship Id="rId7" Type="http://schemas.openxmlformats.org/officeDocument/2006/relationships/image" Target="../media/image73.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FACACB-86BB-42E1-B7CB-56E2057C862B}" type="doc">
      <dgm:prSet loTypeId="urn:microsoft.com/office/officeart/2016/7/layout/LinearArrowProcessNumbered" loCatId="process" qsTypeId="urn:microsoft.com/office/officeart/2005/8/quickstyle/simple5" qsCatId="simple" csTypeId="urn:microsoft.com/office/officeart/2005/8/colors/accent6_2" csCatId="accent6" phldr="1"/>
      <dgm:spPr/>
      <dgm:t>
        <a:bodyPr/>
        <a:lstStyle/>
        <a:p>
          <a:endParaRPr lang="en-US"/>
        </a:p>
      </dgm:t>
    </dgm:pt>
    <dgm:pt modelId="{FC73F129-79F9-4FB4-9DDB-B86590B32DAC}">
      <dgm:prSet/>
      <dgm:spPr/>
      <dgm:t>
        <a:bodyPr/>
        <a:lstStyle/>
        <a:p>
          <a:r>
            <a:rPr lang="en-US" dirty="0"/>
            <a:t>Renal cell carcinoma (RCC) accounts for approximately 90% of all kidney cancer cases and has a low 5-year survival rate for advanced stage disease.</a:t>
          </a:r>
        </a:p>
      </dgm:t>
    </dgm:pt>
    <dgm:pt modelId="{4DE5532A-758D-4777-8B42-E4B3596EFCD1}" type="parTrans" cxnId="{458D30A9-DF6A-4AEA-A1D4-A991D58A5236}">
      <dgm:prSet/>
      <dgm:spPr/>
      <dgm:t>
        <a:bodyPr/>
        <a:lstStyle/>
        <a:p>
          <a:endParaRPr lang="en-US"/>
        </a:p>
      </dgm:t>
    </dgm:pt>
    <dgm:pt modelId="{A383E38C-8707-46CF-84F8-74693D5B15A7}" type="sibTrans" cxnId="{458D30A9-DF6A-4AEA-A1D4-A991D58A5236}">
      <dgm:prSet phldrT="1" phldr="0"/>
      <dgm:spPr/>
      <dgm:t>
        <a:bodyPr/>
        <a:lstStyle/>
        <a:p>
          <a:r>
            <a:rPr lang="en-US"/>
            <a:t>1</a:t>
          </a:r>
        </a:p>
      </dgm:t>
    </dgm:pt>
    <dgm:pt modelId="{8E0F0783-AA3F-4E86-846A-218A5686E7DB}">
      <dgm:prSet/>
      <dgm:spPr/>
      <dgm:t>
        <a:bodyPr/>
        <a:lstStyle/>
        <a:p>
          <a:r>
            <a:rPr lang="en-US" dirty="0"/>
            <a:t>Non-coding RNAs (ncRNAs), especially long non-coding RNAs (lncRNAs), have emerged as important regulators of gene expression in various cancers, including RCC.</a:t>
          </a:r>
        </a:p>
      </dgm:t>
    </dgm:pt>
    <dgm:pt modelId="{0275E6E4-DC46-4DC4-BE83-C706ECB8CBBC}" type="parTrans" cxnId="{B4CE109E-F2E1-4587-982D-C1079F40E0E6}">
      <dgm:prSet/>
      <dgm:spPr/>
      <dgm:t>
        <a:bodyPr/>
        <a:lstStyle/>
        <a:p>
          <a:endParaRPr lang="en-US"/>
        </a:p>
      </dgm:t>
    </dgm:pt>
    <dgm:pt modelId="{93770B32-DFD0-460B-9DB4-895A2C5FD447}" type="sibTrans" cxnId="{B4CE109E-F2E1-4587-982D-C1079F40E0E6}">
      <dgm:prSet phldrT="2" phldr="0"/>
      <dgm:spPr/>
      <dgm:t>
        <a:bodyPr/>
        <a:lstStyle/>
        <a:p>
          <a:r>
            <a:rPr lang="en-US"/>
            <a:t>2</a:t>
          </a:r>
        </a:p>
      </dgm:t>
    </dgm:pt>
    <dgm:pt modelId="{4788E52E-E33B-4367-85ED-642FA39A6ED8}">
      <dgm:prSet/>
      <dgm:spPr/>
      <dgm:t>
        <a:bodyPr/>
        <a:lstStyle/>
        <a:p>
          <a:r>
            <a:rPr lang="en-US" dirty="0"/>
            <a:t>Competing endogenous RNA (ceRNA) networks involving lncRNAs, microRNAs (miRNAs), and messenger RNAs (mRNAs) have been proposed as a novel regulatory mechanism.</a:t>
          </a:r>
        </a:p>
      </dgm:t>
    </dgm:pt>
    <dgm:pt modelId="{72A83227-5E1F-43A4-968C-1B237AC787DD}" type="parTrans" cxnId="{6B4D02FB-75FA-4E1D-93FC-42ADC98E012B}">
      <dgm:prSet/>
      <dgm:spPr/>
      <dgm:t>
        <a:bodyPr/>
        <a:lstStyle/>
        <a:p>
          <a:endParaRPr lang="en-US"/>
        </a:p>
      </dgm:t>
    </dgm:pt>
    <dgm:pt modelId="{BE497E6F-1372-4845-9F49-423438951615}" type="sibTrans" cxnId="{6B4D02FB-75FA-4E1D-93FC-42ADC98E012B}">
      <dgm:prSet phldrT="3" phldr="0"/>
      <dgm:spPr/>
      <dgm:t>
        <a:bodyPr/>
        <a:lstStyle/>
        <a:p>
          <a:r>
            <a:rPr lang="en-US"/>
            <a:t>3</a:t>
          </a:r>
        </a:p>
      </dgm:t>
    </dgm:pt>
    <dgm:pt modelId="{653E09B8-1F96-4E88-97C8-4568285C31B7}">
      <dgm:prSet/>
      <dgm:spPr/>
      <dgm:t>
        <a:bodyPr/>
        <a:lstStyle/>
        <a:p>
          <a:r>
            <a:rPr lang="en-US" dirty="0"/>
            <a:t>Dysregulation of ceRNA networks has been implicated in various diseases, including cancer.</a:t>
          </a:r>
        </a:p>
      </dgm:t>
    </dgm:pt>
    <dgm:pt modelId="{8ED6F957-2978-4C64-A966-E9AC7029B41E}" type="parTrans" cxnId="{0CE48EF6-6CA6-43CC-BC20-C3C49C6024B2}">
      <dgm:prSet/>
      <dgm:spPr/>
      <dgm:t>
        <a:bodyPr/>
        <a:lstStyle/>
        <a:p>
          <a:endParaRPr lang="en-US"/>
        </a:p>
      </dgm:t>
    </dgm:pt>
    <dgm:pt modelId="{3BB57145-8554-4593-BEE2-94EA4657D0F4}" type="sibTrans" cxnId="{0CE48EF6-6CA6-43CC-BC20-C3C49C6024B2}">
      <dgm:prSet phldrT="4" phldr="0"/>
      <dgm:spPr/>
      <dgm:t>
        <a:bodyPr/>
        <a:lstStyle/>
        <a:p>
          <a:r>
            <a:rPr lang="en-US"/>
            <a:t>4</a:t>
          </a:r>
        </a:p>
      </dgm:t>
    </dgm:pt>
    <dgm:pt modelId="{494AEAD5-C127-4731-971E-0E57AF1A7D35}">
      <dgm:prSet/>
      <dgm:spPr/>
      <dgm:t>
        <a:bodyPr/>
        <a:lstStyle/>
        <a:p>
          <a:r>
            <a:rPr lang="en-US" dirty="0"/>
            <a:t>This study aimed to comprehensively analyze the lncRNA-miRNA-mRNA ceRNA network in human RCC and identify potential therapeutic targets for this deadly disease.</a:t>
          </a:r>
        </a:p>
      </dgm:t>
    </dgm:pt>
    <dgm:pt modelId="{13AA8E30-3390-4A77-AA6C-E268C05DE560}" type="parTrans" cxnId="{A14C1560-1940-4326-81C2-931B6958ACA9}">
      <dgm:prSet/>
      <dgm:spPr/>
      <dgm:t>
        <a:bodyPr/>
        <a:lstStyle/>
        <a:p>
          <a:endParaRPr lang="en-US"/>
        </a:p>
      </dgm:t>
    </dgm:pt>
    <dgm:pt modelId="{ECB36E6E-4EF0-4A06-946F-341E95C2B64B}" type="sibTrans" cxnId="{A14C1560-1940-4326-81C2-931B6958ACA9}">
      <dgm:prSet phldrT="5" phldr="0"/>
      <dgm:spPr/>
      <dgm:t>
        <a:bodyPr/>
        <a:lstStyle/>
        <a:p>
          <a:r>
            <a:rPr lang="en-US"/>
            <a:t>5</a:t>
          </a:r>
        </a:p>
      </dgm:t>
    </dgm:pt>
    <dgm:pt modelId="{0BD07843-70C4-8A48-870A-FCC590D04D93}" type="pres">
      <dgm:prSet presAssocID="{1FFACACB-86BB-42E1-B7CB-56E2057C862B}" presName="linearFlow" presStyleCnt="0">
        <dgm:presLayoutVars>
          <dgm:dir/>
          <dgm:animLvl val="lvl"/>
          <dgm:resizeHandles val="exact"/>
        </dgm:presLayoutVars>
      </dgm:prSet>
      <dgm:spPr/>
    </dgm:pt>
    <dgm:pt modelId="{EB7E806D-B686-3646-A2C9-ABB8F2A17F93}" type="pres">
      <dgm:prSet presAssocID="{FC73F129-79F9-4FB4-9DDB-B86590B32DAC}" presName="compositeNode" presStyleCnt="0"/>
      <dgm:spPr/>
    </dgm:pt>
    <dgm:pt modelId="{1F03E88E-E4D1-B448-92CC-FF081F60476B}" type="pres">
      <dgm:prSet presAssocID="{FC73F129-79F9-4FB4-9DDB-B86590B32DAC}" presName="parTx" presStyleLbl="node1" presStyleIdx="0" presStyleCnt="0">
        <dgm:presLayoutVars>
          <dgm:chMax val="0"/>
          <dgm:chPref val="0"/>
          <dgm:bulletEnabled val="1"/>
        </dgm:presLayoutVars>
      </dgm:prSet>
      <dgm:spPr/>
    </dgm:pt>
    <dgm:pt modelId="{326B68D4-6697-2645-A440-648C1215B0DF}" type="pres">
      <dgm:prSet presAssocID="{FC73F129-79F9-4FB4-9DDB-B86590B32DAC}" presName="parSh" presStyleCnt="0"/>
      <dgm:spPr/>
    </dgm:pt>
    <dgm:pt modelId="{712DEB2F-D8A5-2540-B5FD-96108CC50D5F}" type="pres">
      <dgm:prSet presAssocID="{FC73F129-79F9-4FB4-9DDB-B86590B32DAC}" presName="lineNode" presStyleLbl="alignAccFollowNode1" presStyleIdx="0" presStyleCnt="15"/>
      <dgm:spPr/>
    </dgm:pt>
    <dgm:pt modelId="{B7327E23-70B1-E040-8382-5830005FA13D}" type="pres">
      <dgm:prSet presAssocID="{FC73F129-79F9-4FB4-9DDB-B86590B32DAC}" presName="lineArrowNode" presStyleLbl="alignAccFollowNode1" presStyleIdx="1" presStyleCnt="15"/>
      <dgm:spPr/>
    </dgm:pt>
    <dgm:pt modelId="{B68D20E2-347D-D749-B7D8-B34936539D30}" type="pres">
      <dgm:prSet presAssocID="{A383E38C-8707-46CF-84F8-74693D5B15A7}" presName="sibTransNodeCircle" presStyleLbl="alignNode1" presStyleIdx="0" presStyleCnt="5">
        <dgm:presLayoutVars>
          <dgm:chMax val="0"/>
          <dgm:bulletEnabled/>
        </dgm:presLayoutVars>
      </dgm:prSet>
      <dgm:spPr/>
    </dgm:pt>
    <dgm:pt modelId="{B102B7BB-10B2-E544-A4B3-F0F463695365}" type="pres">
      <dgm:prSet presAssocID="{A383E38C-8707-46CF-84F8-74693D5B15A7}" presName="spacerBetweenCircleAndCallout" presStyleCnt="0">
        <dgm:presLayoutVars/>
      </dgm:prSet>
      <dgm:spPr/>
    </dgm:pt>
    <dgm:pt modelId="{B622E2BC-CEFB-864A-BC8A-850BE94AF3BD}" type="pres">
      <dgm:prSet presAssocID="{FC73F129-79F9-4FB4-9DDB-B86590B32DAC}" presName="nodeText" presStyleLbl="alignAccFollowNode1" presStyleIdx="2" presStyleCnt="15">
        <dgm:presLayoutVars>
          <dgm:bulletEnabled val="1"/>
        </dgm:presLayoutVars>
      </dgm:prSet>
      <dgm:spPr/>
    </dgm:pt>
    <dgm:pt modelId="{D09B27A1-834E-754B-8095-E8994553AB50}" type="pres">
      <dgm:prSet presAssocID="{A383E38C-8707-46CF-84F8-74693D5B15A7}" presName="sibTransComposite" presStyleCnt="0"/>
      <dgm:spPr/>
    </dgm:pt>
    <dgm:pt modelId="{7D56207E-0D05-2F4D-821D-422FBB3D8884}" type="pres">
      <dgm:prSet presAssocID="{8E0F0783-AA3F-4E86-846A-218A5686E7DB}" presName="compositeNode" presStyleCnt="0"/>
      <dgm:spPr/>
    </dgm:pt>
    <dgm:pt modelId="{9CC75E88-9D1E-EA4B-9387-03D052424442}" type="pres">
      <dgm:prSet presAssocID="{8E0F0783-AA3F-4E86-846A-218A5686E7DB}" presName="parTx" presStyleLbl="node1" presStyleIdx="0" presStyleCnt="0">
        <dgm:presLayoutVars>
          <dgm:chMax val="0"/>
          <dgm:chPref val="0"/>
          <dgm:bulletEnabled val="1"/>
        </dgm:presLayoutVars>
      </dgm:prSet>
      <dgm:spPr/>
    </dgm:pt>
    <dgm:pt modelId="{5C2E8F80-1B30-D648-A4F8-98C7177BC25F}" type="pres">
      <dgm:prSet presAssocID="{8E0F0783-AA3F-4E86-846A-218A5686E7DB}" presName="parSh" presStyleCnt="0"/>
      <dgm:spPr/>
    </dgm:pt>
    <dgm:pt modelId="{6A9AE262-B030-F749-B022-18D2B999448D}" type="pres">
      <dgm:prSet presAssocID="{8E0F0783-AA3F-4E86-846A-218A5686E7DB}" presName="lineNode" presStyleLbl="alignAccFollowNode1" presStyleIdx="3" presStyleCnt="15"/>
      <dgm:spPr/>
    </dgm:pt>
    <dgm:pt modelId="{5750007D-CD6E-1247-B51F-C633AF133319}" type="pres">
      <dgm:prSet presAssocID="{8E0F0783-AA3F-4E86-846A-218A5686E7DB}" presName="lineArrowNode" presStyleLbl="alignAccFollowNode1" presStyleIdx="4" presStyleCnt="15"/>
      <dgm:spPr/>
    </dgm:pt>
    <dgm:pt modelId="{85701E84-1388-6C47-B8C0-C8F9B191BA3B}" type="pres">
      <dgm:prSet presAssocID="{93770B32-DFD0-460B-9DB4-895A2C5FD447}" presName="sibTransNodeCircle" presStyleLbl="alignNode1" presStyleIdx="1" presStyleCnt="5">
        <dgm:presLayoutVars>
          <dgm:chMax val="0"/>
          <dgm:bulletEnabled/>
        </dgm:presLayoutVars>
      </dgm:prSet>
      <dgm:spPr/>
    </dgm:pt>
    <dgm:pt modelId="{E7BC3BFD-400B-4F4E-A401-E661F6ABD2FF}" type="pres">
      <dgm:prSet presAssocID="{93770B32-DFD0-460B-9DB4-895A2C5FD447}" presName="spacerBetweenCircleAndCallout" presStyleCnt="0">
        <dgm:presLayoutVars/>
      </dgm:prSet>
      <dgm:spPr/>
    </dgm:pt>
    <dgm:pt modelId="{8E5A8EA6-2A1C-BF47-87EF-D19017AC176A}" type="pres">
      <dgm:prSet presAssocID="{8E0F0783-AA3F-4E86-846A-218A5686E7DB}" presName="nodeText" presStyleLbl="alignAccFollowNode1" presStyleIdx="5" presStyleCnt="15" custScaleY="105883">
        <dgm:presLayoutVars>
          <dgm:bulletEnabled val="1"/>
        </dgm:presLayoutVars>
      </dgm:prSet>
      <dgm:spPr/>
    </dgm:pt>
    <dgm:pt modelId="{FAEAEC7B-AE66-BE41-9839-954151919F28}" type="pres">
      <dgm:prSet presAssocID="{93770B32-DFD0-460B-9DB4-895A2C5FD447}" presName="sibTransComposite" presStyleCnt="0"/>
      <dgm:spPr/>
    </dgm:pt>
    <dgm:pt modelId="{0A5FD12A-F1E6-4743-9365-FF2AD7649564}" type="pres">
      <dgm:prSet presAssocID="{4788E52E-E33B-4367-85ED-642FA39A6ED8}" presName="compositeNode" presStyleCnt="0"/>
      <dgm:spPr/>
    </dgm:pt>
    <dgm:pt modelId="{D4CFE02A-5B9A-494D-80AF-90CDD07CD148}" type="pres">
      <dgm:prSet presAssocID="{4788E52E-E33B-4367-85ED-642FA39A6ED8}" presName="parTx" presStyleLbl="node1" presStyleIdx="0" presStyleCnt="0">
        <dgm:presLayoutVars>
          <dgm:chMax val="0"/>
          <dgm:chPref val="0"/>
          <dgm:bulletEnabled val="1"/>
        </dgm:presLayoutVars>
      </dgm:prSet>
      <dgm:spPr/>
    </dgm:pt>
    <dgm:pt modelId="{2BD94936-77C8-F64E-8D35-18A0D6EB4947}" type="pres">
      <dgm:prSet presAssocID="{4788E52E-E33B-4367-85ED-642FA39A6ED8}" presName="parSh" presStyleCnt="0"/>
      <dgm:spPr/>
    </dgm:pt>
    <dgm:pt modelId="{05191379-C9F5-8B48-AA91-919B8D7C3798}" type="pres">
      <dgm:prSet presAssocID="{4788E52E-E33B-4367-85ED-642FA39A6ED8}" presName="lineNode" presStyleLbl="alignAccFollowNode1" presStyleIdx="6" presStyleCnt="15"/>
      <dgm:spPr/>
    </dgm:pt>
    <dgm:pt modelId="{6C962B7F-626E-794F-82B1-EAEC188B0431}" type="pres">
      <dgm:prSet presAssocID="{4788E52E-E33B-4367-85ED-642FA39A6ED8}" presName="lineArrowNode" presStyleLbl="alignAccFollowNode1" presStyleIdx="7" presStyleCnt="15"/>
      <dgm:spPr/>
    </dgm:pt>
    <dgm:pt modelId="{66D16716-10FC-4C4C-A42D-AE7874BAD6A3}" type="pres">
      <dgm:prSet presAssocID="{BE497E6F-1372-4845-9F49-423438951615}" presName="sibTransNodeCircle" presStyleLbl="alignNode1" presStyleIdx="2" presStyleCnt="5">
        <dgm:presLayoutVars>
          <dgm:chMax val="0"/>
          <dgm:bulletEnabled/>
        </dgm:presLayoutVars>
      </dgm:prSet>
      <dgm:spPr/>
    </dgm:pt>
    <dgm:pt modelId="{E8956D76-804D-F34D-9E50-AF464BAEF18C}" type="pres">
      <dgm:prSet presAssocID="{BE497E6F-1372-4845-9F49-423438951615}" presName="spacerBetweenCircleAndCallout" presStyleCnt="0">
        <dgm:presLayoutVars/>
      </dgm:prSet>
      <dgm:spPr/>
    </dgm:pt>
    <dgm:pt modelId="{BEE263D8-E022-EE42-A5B4-CF66755A4F2A}" type="pres">
      <dgm:prSet presAssocID="{4788E52E-E33B-4367-85ED-642FA39A6ED8}" presName="nodeText" presStyleLbl="alignAccFollowNode1" presStyleIdx="8" presStyleCnt="15" custScaleX="101805" custScaleY="100000">
        <dgm:presLayoutVars>
          <dgm:bulletEnabled val="1"/>
        </dgm:presLayoutVars>
      </dgm:prSet>
      <dgm:spPr/>
    </dgm:pt>
    <dgm:pt modelId="{6710D124-12BF-1B4A-B22E-4517D465259D}" type="pres">
      <dgm:prSet presAssocID="{BE497E6F-1372-4845-9F49-423438951615}" presName="sibTransComposite" presStyleCnt="0"/>
      <dgm:spPr/>
    </dgm:pt>
    <dgm:pt modelId="{00B53139-530C-054F-B40F-3F5447838D87}" type="pres">
      <dgm:prSet presAssocID="{653E09B8-1F96-4E88-97C8-4568285C31B7}" presName="compositeNode" presStyleCnt="0"/>
      <dgm:spPr/>
    </dgm:pt>
    <dgm:pt modelId="{662146EC-8CB0-3E43-925F-6B64DD1CFC78}" type="pres">
      <dgm:prSet presAssocID="{653E09B8-1F96-4E88-97C8-4568285C31B7}" presName="parTx" presStyleLbl="node1" presStyleIdx="0" presStyleCnt="0">
        <dgm:presLayoutVars>
          <dgm:chMax val="0"/>
          <dgm:chPref val="0"/>
          <dgm:bulletEnabled val="1"/>
        </dgm:presLayoutVars>
      </dgm:prSet>
      <dgm:spPr/>
    </dgm:pt>
    <dgm:pt modelId="{E2A02995-31F9-3D45-B153-3696A4DF953E}" type="pres">
      <dgm:prSet presAssocID="{653E09B8-1F96-4E88-97C8-4568285C31B7}" presName="parSh" presStyleCnt="0"/>
      <dgm:spPr/>
    </dgm:pt>
    <dgm:pt modelId="{54488373-5943-9E41-AFF8-AF6571F9FD50}" type="pres">
      <dgm:prSet presAssocID="{653E09B8-1F96-4E88-97C8-4568285C31B7}" presName="lineNode" presStyleLbl="alignAccFollowNode1" presStyleIdx="9" presStyleCnt="15"/>
      <dgm:spPr/>
    </dgm:pt>
    <dgm:pt modelId="{60B09BC8-EB2B-E24B-9767-6B061D89338E}" type="pres">
      <dgm:prSet presAssocID="{653E09B8-1F96-4E88-97C8-4568285C31B7}" presName="lineArrowNode" presStyleLbl="alignAccFollowNode1" presStyleIdx="10" presStyleCnt="15"/>
      <dgm:spPr/>
    </dgm:pt>
    <dgm:pt modelId="{46E17C9C-3A8E-0B4E-A498-33132B1CAFE4}" type="pres">
      <dgm:prSet presAssocID="{3BB57145-8554-4593-BEE2-94EA4657D0F4}" presName="sibTransNodeCircle" presStyleLbl="alignNode1" presStyleIdx="3" presStyleCnt="5">
        <dgm:presLayoutVars>
          <dgm:chMax val="0"/>
          <dgm:bulletEnabled/>
        </dgm:presLayoutVars>
      </dgm:prSet>
      <dgm:spPr/>
    </dgm:pt>
    <dgm:pt modelId="{E9810DD3-4D7D-3C4B-9DA1-3E25E9362D15}" type="pres">
      <dgm:prSet presAssocID="{3BB57145-8554-4593-BEE2-94EA4657D0F4}" presName="spacerBetweenCircleAndCallout" presStyleCnt="0">
        <dgm:presLayoutVars/>
      </dgm:prSet>
      <dgm:spPr/>
    </dgm:pt>
    <dgm:pt modelId="{5DDD52BE-7005-BC46-9954-95AFBAD1716C}" type="pres">
      <dgm:prSet presAssocID="{653E09B8-1F96-4E88-97C8-4568285C31B7}" presName="nodeText" presStyleLbl="alignAccFollowNode1" presStyleIdx="11" presStyleCnt="15">
        <dgm:presLayoutVars>
          <dgm:bulletEnabled val="1"/>
        </dgm:presLayoutVars>
      </dgm:prSet>
      <dgm:spPr/>
    </dgm:pt>
    <dgm:pt modelId="{BA531178-0D72-7248-AB8D-2E99B0CAD3ED}" type="pres">
      <dgm:prSet presAssocID="{3BB57145-8554-4593-BEE2-94EA4657D0F4}" presName="sibTransComposite" presStyleCnt="0"/>
      <dgm:spPr/>
    </dgm:pt>
    <dgm:pt modelId="{58961C0C-B4FD-B046-B9DE-8BC02DAC49CB}" type="pres">
      <dgm:prSet presAssocID="{494AEAD5-C127-4731-971E-0E57AF1A7D35}" presName="compositeNode" presStyleCnt="0"/>
      <dgm:spPr/>
    </dgm:pt>
    <dgm:pt modelId="{461C5CCF-D6F5-8F45-BA18-7B8295F79FAF}" type="pres">
      <dgm:prSet presAssocID="{494AEAD5-C127-4731-971E-0E57AF1A7D35}" presName="parTx" presStyleLbl="node1" presStyleIdx="0" presStyleCnt="0">
        <dgm:presLayoutVars>
          <dgm:chMax val="0"/>
          <dgm:chPref val="0"/>
          <dgm:bulletEnabled val="1"/>
        </dgm:presLayoutVars>
      </dgm:prSet>
      <dgm:spPr/>
    </dgm:pt>
    <dgm:pt modelId="{CA78F540-05FE-DF4A-AD47-18295C820F11}" type="pres">
      <dgm:prSet presAssocID="{494AEAD5-C127-4731-971E-0E57AF1A7D35}" presName="parSh" presStyleCnt="0"/>
      <dgm:spPr/>
    </dgm:pt>
    <dgm:pt modelId="{F7150C7E-1869-5A45-97E2-52CF082D1E3E}" type="pres">
      <dgm:prSet presAssocID="{494AEAD5-C127-4731-971E-0E57AF1A7D35}" presName="lineNode" presStyleLbl="alignAccFollowNode1" presStyleIdx="12" presStyleCnt="15"/>
      <dgm:spPr/>
    </dgm:pt>
    <dgm:pt modelId="{58715861-88D4-BB48-9E85-4C3D05E44C99}" type="pres">
      <dgm:prSet presAssocID="{494AEAD5-C127-4731-971E-0E57AF1A7D35}" presName="lineArrowNode" presStyleLbl="alignAccFollowNode1" presStyleIdx="13" presStyleCnt="15"/>
      <dgm:spPr/>
    </dgm:pt>
    <dgm:pt modelId="{DE973767-4749-7C40-B55B-AA9F713CAD1F}" type="pres">
      <dgm:prSet presAssocID="{ECB36E6E-4EF0-4A06-946F-341E95C2B64B}" presName="sibTransNodeCircle" presStyleLbl="alignNode1" presStyleIdx="4" presStyleCnt="5">
        <dgm:presLayoutVars>
          <dgm:chMax val="0"/>
          <dgm:bulletEnabled/>
        </dgm:presLayoutVars>
      </dgm:prSet>
      <dgm:spPr/>
    </dgm:pt>
    <dgm:pt modelId="{F399B033-E14A-934D-AD08-5CB5587304EE}" type="pres">
      <dgm:prSet presAssocID="{ECB36E6E-4EF0-4A06-946F-341E95C2B64B}" presName="spacerBetweenCircleAndCallout" presStyleCnt="0">
        <dgm:presLayoutVars/>
      </dgm:prSet>
      <dgm:spPr/>
    </dgm:pt>
    <dgm:pt modelId="{D75C502B-8BFE-C648-ABF7-3205E47857D7}" type="pres">
      <dgm:prSet presAssocID="{494AEAD5-C127-4731-971E-0E57AF1A7D35}" presName="nodeText" presStyleLbl="alignAccFollowNode1" presStyleIdx="14" presStyleCnt="15">
        <dgm:presLayoutVars>
          <dgm:bulletEnabled val="1"/>
        </dgm:presLayoutVars>
      </dgm:prSet>
      <dgm:spPr/>
    </dgm:pt>
  </dgm:ptLst>
  <dgm:cxnLst>
    <dgm:cxn modelId="{D885010D-69ED-144C-9C3E-6011B68824C1}" type="presOf" srcId="{BE497E6F-1372-4845-9F49-423438951615}" destId="{66D16716-10FC-4C4C-A42D-AE7874BAD6A3}" srcOrd="0" destOrd="0" presId="urn:microsoft.com/office/officeart/2016/7/layout/LinearArrowProcessNumbered"/>
    <dgm:cxn modelId="{D3BA671D-5065-FA43-B71D-4877ABE80D62}" type="presOf" srcId="{FC73F129-79F9-4FB4-9DDB-B86590B32DAC}" destId="{B622E2BC-CEFB-864A-BC8A-850BE94AF3BD}" srcOrd="0" destOrd="0" presId="urn:microsoft.com/office/officeart/2016/7/layout/LinearArrowProcessNumbered"/>
    <dgm:cxn modelId="{897C262C-9CE1-3A4F-BC20-6E57A8D5BA77}" type="presOf" srcId="{A383E38C-8707-46CF-84F8-74693D5B15A7}" destId="{B68D20E2-347D-D749-B7D8-B34936539D30}" srcOrd="0" destOrd="0" presId="urn:microsoft.com/office/officeart/2016/7/layout/LinearArrowProcessNumbered"/>
    <dgm:cxn modelId="{36DC2A2C-12D0-F046-B464-6EA0F1DE96C5}" type="presOf" srcId="{653E09B8-1F96-4E88-97C8-4568285C31B7}" destId="{5DDD52BE-7005-BC46-9954-95AFBAD1716C}" srcOrd="0" destOrd="0" presId="urn:microsoft.com/office/officeart/2016/7/layout/LinearArrowProcessNumbered"/>
    <dgm:cxn modelId="{20F75C39-2D5D-B347-BD39-B609C6E3BC55}" type="presOf" srcId="{3BB57145-8554-4593-BEE2-94EA4657D0F4}" destId="{46E17C9C-3A8E-0B4E-A498-33132B1CAFE4}" srcOrd="0" destOrd="0" presId="urn:microsoft.com/office/officeart/2016/7/layout/LinearArrowProcessNumbered"/>
    <dgm:cxn modelId="{E57AC057-3921-4B45-A269-B76D6216829C}" type="presOf" srcId="{8E0F0783-AA3F-4E86-846A-218A5686E7DB}" destId="{8E5A8EA6-2A1C-BF47-87EF-D19017AC176A}" srcOrd="0" destOrd="0" presId="urn:microsoft.com/office/officeart/2016/7/layout/LinearArrowProcessNumbered"/>
    <dgm:cxn modelId="{A14C1560-1940-4326-81C2-931B6958ACA9}" srcId="{1FFACACB-86BB-42E1-B7CB-56E2057C862B}" destId="{494AEAD5-C127-4731-971E-0E57AF1A7D35}" srcOrd="4" destOrd="0" parTransId="{13AA8E30-3390-4A77-AA6C-E268C05DE560}" sibTransId="{ECB36E6E-4EF0-4A06-946F-341E95C2B64B}"/>
    <dgm:cxn modelId="{66A29069-5434-AF43-A1A9-91BABE1232B1}" type="presOf" srcId="{494AEAD5-C127-4731-971E-0E57AF1A7D35}" destId="{D75C502B-8BFE-C648-ABF7-3205E47857D7}" srcOrd="0" destOrd="0" presId="urn:microsoft.com/office/officeart/2016/7/layout/LinearArrowProcessNumbered"/>
    <dgm:cxn modelId="{1B228879-0151-6F4E-AE24-7504F335543A}" type="presOf" srcId="{93770B32-DFD0-460B-9DB4-895A2C5FD447}" destId="{85701E84-1388-6C47-B8C0-C8F9B191BA3B}" srcOrd="0" destOrd="0" presId="urn:microsoft.com/office/officeart/2016/7/layout/LinearArrowProcessNumbered"/>
    <dgm:cxn modelId="{B4CE109E-F2E1-4587-982D-C1079F40E0E6}" srcId="{1FFACACB-86BB-42E1-B7CB-56E2057C862B}" destId="{8E0F0783-AA3F-4E86-846A-218A5686E7DB}" srcOrd="1" destOrd="0" parTransId="{0275E6E4-DC46-4DC4-BE83-C706ECB8CBBC}" sibTransId="{93770B32-DFD0-460B-9DB4-895A2C5FD447}"/>
    <dgm:cxn modelId="{458D30A9-DF6A-4AEA-A1D4-A991D58A5236}" srcId="{1FFACACB-86BB-42E1-B7CB-56E2057C862B}" destId="{FC73F129-79F9-4FB4-9DDB-B86590B32DAC}" srcOrd="0" destOrd="0" parTransId="{4DE5532A-758D-4777-8B42-E4B3596EFCD1}" sibTransId="{A383E38C-8707-46CF-84F8-74693D5B15A7}"/>
    <dgm:cxn modelId="{5EBBA7BA-0952-7D49-BE75-AF13B2E120C3}" type="presOf" srcId="{4788E52E-E33B-4367-85ED-642FA39A6ED8}" destId="{BEE263D8-E022-EE42-A5B4-CF66755A4F2A}" srcOrd="0" destOrd="0" presId="urn:microsoft.com/office/officeart/2016/7/layout/LinearArrowProcessNumbered"/>
    <dgm:cxn modelId="{46286CF2-02CE-1443-A2EE-450254871AF7}" type="presOf" srcId="{1FFACACB-86BB-42E1-B7CB-56E2057C862B}" destId="{0BD07843-70C4-8A48-870A-FCC590D04D93}" srcOrd="0" destOrd="0" presId="urn:microsoft.com/office/officeart/2016/7/layout/LinearArrowProcessNumbered"/>
    <dgm:cxn modelId="{0CE48EF6-6CA6-43CC-BC20-C3C49C6024B2}" srcId="{1FFACACB-86BB-42E1-B7CB-56E2057C862B}" destId="{653E09B8-1F96-4E88-97C8-4568285C31B7}" srcOrd="3" destOrd="0" parTransId="{8ED6F957-2978-4C64-A966-E9AC7029B41E}" sibTransId="{3BB57145-8554-4593-BEE2-94EA4657D0F4}"/>
    <dgm:cxn modelId="{9C7F98F7-5197-9040-B9C5-801FE70EB783}" type="presOf" srcId="{ECB36E6E-4EF0-4A06-946F-341E95C2B64B}" destId="{DE973767-4749-7C40-B55B-AA9F713CAD1F}" srcOrd="0" destOrd="0" presId="urn:microsoft.com/office/officeart/2016/7/layout/LinearArrowProcessNumbered"/>
    <dgm:cxn modelId="{6B4D02FB-75FA-4E1D-93FC-42ADC98E012B}" srcId="{1FFACACB-86BB-42E1-B7CB-56E2057C862B}" destId="{4788E52E-E33B-4367-85ED-642FA39A6ED8}" srcOrd="2" destOrd="0" parTransId="{72A83227-5E1F-43A4-968C-1B237AC787DD}" sibTransId="{BE497E6F-1372-4845-9F49-423438951615}"/>
    <dgm:cxn modelId="{9D00C549-300A-4546-A25D-9F331BA5A1E5}" type="presParOf" srcId="{0BD07843-70C4-8A48-870A-FCC590D04D93}" destId="{EB7E806D-B686-3646-A2C9-ABB8F2A17F93}" srcOrd="0" destOrd="0" presId="urn:microsoft.com/office/officeart/2016/7/layout/LinearArrowProcessNumbered"/>
    <dgm:cxn modelId="{8874B115-84B2-894D-A10C-2BEF1E27BADD}" type="presParOf" srcId="{EB7E806D-B686-3646-A2C9-ABB8F2A17F93}" destId="{1F03E88E-E4D1-B448-92CC-FF081F60476B}" srcOrd="0" destOrd="0" presId="urn:microsoft.com/office/officeart/2016/7/layout/LinearArrowProcessNumbered"/>
    <dgm:cxn modelId="{2C97371F-EB96-8948-B40A-7D27C292B835}" type="presParOf" srcId="{EB7E806D-B686-3646-A2C9-ABB8F2A17F93}" destId="{326B68D4-6697-2645-A440-648C1215B0DF}" srcOrd="1" destOrd="0" presId="urn:microsoft.com/office/officeart/2016/7/layout/LinearArrowProcessNumbered"/>
    <dgm:cxn modelId="{8BB781E8-A1C6-3847-8DE1-40F4CB477B15}" type="presParOf" srcId="{326B68D4-6697-2645-A440-648C1215B0DF}" destId="{712DEB2F-D8A5-2540-B5FD-96108CC50D5F}" srcOrd="0" destOrd="0" presId="urn:microsoft.com/office/officeart/2016/7/layout/LinearArrowProcessNumbered"/>
    <dgm:cxn modelId="{F59716CF-A0CB-B24E-B1B7-3CCEED42BDEB}" type="presParOf" srcId="{326B68D4-6697-2645-A440-648C1215B0DF}" destId="{B7327E23-70B1-E040-8382-5830005FA13D}" srcOrd="1" destOrd="0" presId="urn:microsoft.com/office/officeart/2016/7/layout/LinearArrowProcessNumbered"/>
    <dgm:cxn modelId="{C40B198D-94AE-0F4C-A33C-7D8324AB983E}" type="presParOf" srcId="{326B68D4-6697-2645-A440-648C1215B0DF}" destId="{B68D20E2-347D-D749-B7D8-B34936539D30}" srcOrd="2" destOrd="0" presId="urn:microsoft.com/office/officeart/2016/7/layout/LinearArrowProcessNumbered"/>
    <dgm:cxn modelId="{17E38B5A-BE28-1A48-8806-325F56A46DBC}" type="presParOf" srcId="{326B68D4-6697-2645-A440-648C1215B0DF}" destId="{B102B7BB-10B2-E544-A4B3-F0F463695365}" srcOrd="3" destOrd="0" presId="urn:microsoft.com/office/officeart/2016/7/layout/LinearArrowProcessNumbered"/>
    <dgm:cxn modelId="{FB40CC8B-6321-9A45-A9DF-8F18E9EBFB87}" type="presParOf" srcId="{EB7E806D-B686-3646-A2C9-ABB8F2A17F93}" destId="{B622E2BC-CEFB-864A-BC8A-850BE94AF3BD}" srcOrd="2" destOrd="0" presId="urn:microsoft.com/office/officeart/2016/7/layout/LinearArrowProcessNumbered"/>
    <dgm:cxn modelId="{129FF1A9-60F3-DE4F-8921-24DC3E9D0653}" type="presParOf" srcId="{0BD07843-70C4-8A48-870A-FCC590D04D93}" destId="{D09B27A1-834E-754B-8095-E8994553AB50}" srcOrd="1" destOrd="0" presId="urn:microsoft.com/office/officeart/2016/7/layout/LinearArrowProcessNumbered"/>
    <dgm:cxn modelId="{A621EFAD-9F0D-394C-BD41-7FDFE03DA11C}" type="presParOf" srcId="{0BD07843-70C4-8A48-870A-FCC590D04D93}" destId="{7D56207E-0D05-2F4D-821D-422FBB3D8884}" srcOrd="2" destOrd="0" presId="urn:microsoft.com/office/officeart/2016/7/layout/LinearArrowProcessNumbered"/>
    <dgm:cxn modelId="{E67C1462-1F08-884E-A2C9-FAD1C0EE50A7}" type="presParOf" srcId="{7D56207E-0D05-2F4D-821D-422FBB3D8884}" destId="{9CC75E88-9D1E-EA4B-9387-03D052424442}" srcOrd="0" destOrd="0" presId="urn:microsoft.com/office/officeart/2016/7/layout/LinearArrowProcessNumbered"/>
    <dgm:cxn modelId="{3046FC8C-708A-BA43-B3C8-C7AA80C61172}" type="presParOf" srcId="{7D56207E-0D05-2F4D-821D-422FBB3D8884}" destId="{5C2E8F80-1B30-D648-A4F8-98C7177BC25F}" srcOrd="1" destOrd="0" presId="urn:microsoft.com/office/officeart/2016/7/layout/LinearArrowProcessNumbered"/>
    <dgm:cxn modelId="{D30A86EC-F7BD-3741-B5D5-DEDDF7CCB5B6}" type="presParOf" srcId="{5C2E8F80-1B30-D648-A4F8-98C7177BC25F}" destId="{6A9AE262-B030-F749-B022-18D2B999448D}" srcOrd="0" destOrd="0" presId="urn:microsoft.com/office/officeart/2016/7/layout/LinearArrowProcessNumbered"/>
    <dgm:cxn modelId="{D25FF0DB-3067-9449-ABFB-13DCDB5C22B6}" type="presParOf" srcId="{5C2E8F80-1B30-D648-A4F8-98C7177BC25F}" destId="{5750007D-CD6E-1247-B51F-C633AF133319}" srcOrd="1" destOrd="0" presId="urn:microsoft.com/office/officeart/2016/7/layout/LinearArrowProcessNumbered"/>
    <dgm:cxn modelId="{1182754B-443D-D44F-A5A3-6C204034FFA7}" type="presParOf" srcId="{5C2E8F80-1B30-D648-A4F8-98C7177BC25F}" destId="{85701E84-1388-6C47-B8C0-C8F9B191BA3B}" srcOrd="2" destOrd="0" presId="urn:microsoft.com/office/officeart/2016/7/layout/LinearArrowProcessNumbered"/>
    <dgm:cxn modelId="{67A486A6-67AA-8C4D-8977-34CE1F64C2E2}" type="presParOf" srcId="{5C2E8F80-1B30-D648-A4F8-98C7177BC25F}" destId="{E7BC3BFD-400B-4F4E-A401-E661F6ABD2FF}" srcOrd="3" destOrd="0" presId="urn:microsoft.com/office/officeart/2016/7/layout/LinearArrowProcessNumbered"/>
    <dgm:cxn modelId="{DCFC74E6-3D5D-854C-8629-D6D6D37120B6}" type="presParOf" srcId="{7D56207E-0D05-2F4D-821D-422FBB3D8884}" destId="{8E5A8EA6-2A1C-BF47-87EF-D19017AC176A}" srcOrd="2" destOrd="0" presId="urn:microsoft.com/office/officeart/2016/7/layout/LinearArrowProcessNumbered"/>
    <dgm:cxn modelId="{F767E602-DEE0-914F-8054-CD2A10CEFADC}" type="presParOf" srcId="{0BD07843-70C4-8A48-870A-FCC590D04D93}" destId="{FAEAEC7B-AE66-BE41-9839-954151919F28}" srcOrd="3" destOrd="0" presId="urn:microsoft.com/office/officeart/2016/7/layout/LinearArrowProcessNumbered"/>
    <dgm:cxn modelId="{A8D0567C-285B-F847-BF8E-3E9D7D7D9E29}" type="presParOf" srcId="{0BD07843-70C4-8A48-870A-FCC590D04D93}" destId="{0A5FD12A-F1E6-4743-9365-FF2AD7649564}" srcOrd="4" destOrd="0" presId="urn:microsoft.com/office/officeart/2016/7/layout/LinearArrowProcessNumbered"/>
    <dgm:cxn modelId="{AB020A79-A5D9-344F-A398-97C8C5D0E3A2}" type="presParOf" srcId="{0A5FD12A-F1E6-4743-9365-FF2AD7649564}" destId="{D4CFE02A-5B9A-494D-80AF-90CDD07CD148}" srcOrd="0" destOrd="0" presId="urn:microsoft.com/office/officeart/2016/7/layout/LinearArrowProcessNumbered"/>
    <dgm:cxn modelId="{78274CD5-17A0-F443-B085-E1DB33CFF8AE}" type="presParOf" srcId="{0A5FD12A-F1E6-4743-9365-FF2AD7649564}" destId="{2BD94936-77C8-F64E-8D35-18A0D6EB4947}" srcOrd="1" destOrd="0" presId="urn:microsoft.com/office/officeart/2016/7/layout/LinearArrowProcessNumbered"/>
    <dgm:cxn modelId="{933009B6-3F28-6C4A-B950-EE7A2F2C5F9F}" type="presParOf" srcId="{2BD94936-77C8-F64E-8D35-18A0D6EB4947}" destId="{05191379-C9F5-8B48-AA91-919B8D7C3798}" srcOrd="0" destOrd="0" presId="urn:microsoft.com/office/officeart/2016/7/layout/LinearArrowProcessNumbered"/>
    <dgm:cxn modelId="{AB0FBF8D-7218-3F4D-B7BE-56F44A5DEF49}" type="presParOf" srcId="{2BD94936-77C8-F64E-8D35-18A0D6EB4947}" destId="{6C962B7F-626E-794F-82B1-EAEC188B0431}" srcOrd="1" destOrd="0" presId="urn:microsoft.com/office/officeart/2016/7/layout/LinearArrowProcessNumbered"/>
    <dgm:cxn modelId="{0BD43D48-40F8-7240-9738-A5915EBB922A}" type="presParOf" srcId="{2BD94936-77C8-F64E-8D35-18A0D6EB4947}" destId="{66D16716-10FC-4C4C-A42D-AE7874BAD6A3}" srcOrd="2" destOrd="0" presId="urn:microsoft.com/office/officeart/2016/7/layout/LinearArrowProcessNumbered"/>
    <dgm:cxn modelId="{48E8E664-5042-7B41-A808-1791577965D4}" type="presParOf" srcId="{2BD94936-77C8-F64E-8D35-18A0D6EB4947}" destId="{E8956D76-804D-F34D-9E50-AF464BAEF18C}" srcOrd="3" destOrd="0" presId="urn:microsoft.com/office/officeart/2016/7/layout/LinearArrowProcessNumbered"/>
    <dgm:cxn modelId="{7C64475F-8FB5-E949-99F5-FC7F8ACCDC0A}" type="presParOf" srcId="{0A5FD12A-F1E6-4743-9365-FF2AD7649564}" destId="{BEE263D8-E022-EE42-A5B4-CF66755A4F2A}" srcOrd="2" destOrd="0" presId="urn:microsoft.com/office/officeart/2016/7/layout/LinearArrowProcessNumbered"/>
    <dgm:cxn modelId="{B9DE11EC-1580-A14E-ACB8-4D1B4A14F308}" type="presParOf" srcId="{0BD07843-70C4-8A48-870A-FCC590D04D93}" destId="{6710D124-12BF-1B4A-B22E-4517D465259D}" srcOrd="5" destOrd="0" presId="urn:microsoft.com/office/officeart/2016/7/layout/LinearArrowProcessNumbered"/>
    <dgm:cxn modelId="{BAD9B65B-A131-274E-A68E-8E4926017EDC}" type="presParOf" srcId="{0BD07843-70C4-8A48-870A-FCC590D04D93}" destId="{00B53139-530C-054F-B40F-3F5447838D87}" srcOrd="6" destOrd="0" presId="urn:microsoft.com/office/officeart/2016/7/layout/LinearArrowProcessNumbered"/>
    <dgm:cxn modelId="{FB71419E-8839-7944-9319-3C5AB9DDAC4F}" type="presParOf" srcId="{00B53139-530C-054F-B40F-3F5447838D87}" destId="{662146EC-8CB0-3E43-925F-6B64DD1CFC78}" srcOrd="0" destOrd="0" presId="urn:microsoft.com/office/officeart/2016/7/layout/LinearArrowProcessNumbered"/>
    <dgm:cxn modelId="{6CFC29A8-C562-3645-A959-7D60D6DD34D8}" type="presParOf" srcId="{00B53139-530C-054F-B40F-3F5447838D87}" destId="{E2A02995-31F9-3D45-B153-3696A4DF953E}" srcOrd="1" destOrd="0" presId="urn:microsoft.com/office/officeart/2016/7/layout/LinearArrowProcessNumbered"/>
    <dgm:cxn modelId="{69F87E47-B168-2347-98BC-385F86D04832}" type="presParOf" srcId="{E2A02995-31F9-3D45-B153-3696A4DF953E}" destId="{54488373-5943-9E41-AFF8-AF6571F9FD50}" srcOrd="0" destOrd="0" presId="urn:microsoft.com/office/officeart/2016/7/layout/LinearArrowProcessNumbered"/>
    <dgm:cxn modelId="{26D69D13-E542-E441-A9FB-4BD0E5F9E914}" type="presParOf" srcId="{E2A02995-31F9-3D45-B153-3696A4DF953E}" destId="{60B09BC8-EB2B-E24B-9767-6B061D89338E}" srcOrd="1" destOrd="0" presId="urn:microsoft.com/office/officeart/2016/7/layout/LinearArrowProcessNumbered"/>
    <dgm:cxn modelId="{A7644940-6C57-FF48-AFCB-E5E8097EEEE3}" type="presParOf" srcId="{E2A02995-31F9-3D45-B153-3696A4DF953E}" destId="{46E17C9C-3A8E-0B4E-A498-33132B1CAFE4}" srcOrd="2" destOrd="0" presId="urn:microsoft.com/office/officeart/2016/7/layout/LinearArrowProcessNumbered"/>
    <dgm:cxn modelId="{1AE25E11-1223-8D4D-AB78-863C2B9B5ADC}" type="presParOf" srcId="{E2A02995-31F9-3D45-B153-3696A4DF953E}" destId="{E9810DD3-4D7D-3C4B-9DA1-3E25E9362D15}" srcOrd="3" destOrd="0" presId="urn:microsoft.com/office/officeart/2016/7/layout/LinearArrowProcessNumbered"/>
    <dgm:cxn modelId="{E1919A6A-157D-774C-992D-5362109B4460}" type="presParOf" srcId="{00B53139-530C-054F-B40F-3F5447838D87}" destId="{5DDD52BE-7005-BC46-9954-95AFBAD1716C}" srcOrd="2" destOrd="0" presId="urn:microsoft.com/office/officeart/2016/7/layout/LinearArrowProcessNumbered"/>
    <dgm:cxn modelId="{57120DC7-1CA8-6C41-847C-F7CFD3D1941C}" type="presParOf" srcId="{0BD07843-70C4-8A48-870A-FCC590D04D93}" destId="{BA531178-0D72-7248-AB8D-2E99B0CAD3ED}" srcOrd="7" destOrd="0" presId="urn:microsoft.com/office/officeart/2016/7/layout/LinearArrowProcessNumbered"/>
    <dgm:cxn modelId="{E66DC4A9-ACA0-A748-9F97-0FE8048247E6}" type="presParOf" srcId="{0BD07843-70C4-8A48-870A-FCC590D04D93}" destId="{58961C0C-B4FD-B046-B9DE-8BC02DAC49CB}" srcOrd="8" destOrd="0" presId="urn:microsoft.com/office/officeart/2016/7/layout/LinearArrowProcessNumbered"/>
    <dgm:cxn modelId="{A1061907-F9C0-DA44-915F-FEBC34122E9E}" type="presParOf" srcId="{58961C0C-B4FD-B046-B9DE-8BC02DAC49CB}" destId="{461C5CCF-D6F5-8F45-BA18-7B8295F79FAF}" srcOrd="0" destOrd="0" presId="urn:microsoft.com/office/officeart/2016/7/layout/LinearArrowProcessNumbered"/>
    <dgm:cxn modelId="{198680CE-3F2E-BD49-AAEF-667D05884BC3}" type="presParOf" srcId="{58961C0C-B4FD-B046-B9DE-8BC02DAC49CB}" destId="{CA78F540-05FE-DF4A-AD47-18295C820F11}" srcOrd="1" destOrd="0" presId="urn:microsoft.com/office/officeart/2016/7/layout/LinearArrowProcessNumbered"/>
    <dgm:cxn modelId="{095D4BAB-ABC7-104B-A791-37A26A8BA1D2}" type="presParOf" srcId="{CA78F540-05FE-DF4A-AD47-18295C820F11}" destId="{F7150C7E-1869-5A45-97E2-52CF082D1E3E}" srcOrd="0" destOrd="0" presId="urn:microsoft.com/office/officeart/2016/7/layout/LinearArrowProcessNumbered"/>
    <dgm:cxn modelId="{963CB3AC-4556-6944-9A9E-C60A63ACC053}" type="presParOf" srcId="{CA78F540-05FE-DF4A-AD47-18295C820F11}" destId="{58715861-88D4-BB48-9E85-4C3D05E44C99}" srcOrd="1" destOrd="0" presId="urn:microsoft.com/office/officeart/2016/7/layout/LinearArrowProcessNumbered"/>
    <dgm:cxn modelId="{5AA42126-45AA-A845-9A96-E5C08689C5CF}" type="presParOf" srcId="{CA78F540-05FE-DF4A-AD47-18295C820F11}" destId="{DE973767-4749-7C40-B55B-AA9F713CAD1F}" srcOrd="2" destOrd="0" presId="urn:microsoft.com/office/officeart/2016/7/layout/LinearArrowProcessNumbered"/>
    <dgm:cxn modelId="{74E0D032-2CD9-8647-ADAD-2B4E36C41D73}" type="presParOf" srcId="{CA78F540-05FE-DF4A-AD47-18295C820F11}" destId="{F399B033-E14A-934D-AD08-5CB5587304EE}" srcOrd="3" destOrd="0" presId="urn:microsoft.com/office/officeart/2016/7/layout/LinearArrowProcessNumbered"/>
    <dgm:cxn modelId="{1D128E3C-CE1C-BA47-B6A0-004C178B77DC}" type="presParOf" srcId="{58961C0C-B4FD-B046-B9DE-8BC02DAC49CB}" destId="{D75C502B-8BFE-C648-ABF7-3205E47857D7}"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9B15A23-B770-4741-A428-347DCDA3C66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3FE67E4-6FB4-4CB6-BC6C-55218AF21A8D}">
      <dgm:prSet custT="1"/>
      <dgm:spPr/>
      <dgm:t>
        <a:bodyPr/>
        <a:lstStyle/>
        <a:p>
          <a:pPr>
            <a:lnSpc>
              <a:spcPct val="100000"/>
            </a:lnSpc>
          </a:pPr>
          <a:r>
            <a:rPr lang="en-US" sz="1600" dirty="0"/>
            <a:t>The BSND gene is involved in the normal function of chloride channels in the kidneys and inner ear.</a:t>
          </a:r>
        </a:p>
      </dgm:t>
    </dgm:pt>
    <dgm:pt modelId="{0065C493-AF8F-4B10-82B9-951F2F48EF13}" type="parTrans" cxnId="{14F6C507-C354-4EF0-858B-42951838A4DA}">
      <dgm:prSet/>
      <dgm:spPr/>
      <dgm:t>
        <a:bodyPr/>
        <a:lstStyle/>
        <a:p>
          <a:endParaRPr lang="en-US" sz="2400"/>
        </a:p>
      </dgm:t>
    </dgm:pt>
    <dgm:pt modelId="{315AF4EA-54EA-4FBC-996B-78C9AE65EC8F}" type="sibTrans" cxnId="{14F6C507-C354-4EF0-858B-42951838A4DA}">
      <dgm:prSet/>
      <dgm:spPr/>
      <dgm:t>
        <a:bodyPr/>
        <a:lstStyle/>
        <a:p>
          <a:endParaRPr lang="en-US" sz="2400"/>
        </a:p>
      </dgm:t>
    </dgm:pt>
    <dgm:pt modelId="{DF84C795-D734-4D9F-BA5A-2B2E7E30891F}">
      <dgm:prSet custT="1"/>
      <dgm:spPr/>
      <dgm:t>
        <a:bodyPr/>
        <a:lstStyle/>
        <a:p>
          <a:pPr>
            <a:lnSpc>
              <a:spcPct val="100000"/>
            </a:lnSpc>
          </a:pPr>
          <a:r>
            <a:rPr lang="en-US" sz="1600" dirty="0"/>
            <a:t>Downregulation of BSND leads to a dysfunctional or absent </a:t>
          </a:r>
          <a:r>
            <a:rPr lang="en-US" sz="1600" dirty="0" err="1"/>
            <a:t>barttin</a:t>
          </a:r>
          <a:r>
            <a:rPr lang="en-US" sz="1600" dirty="0"/>
            <a:t> protein, resulting in salt wasting, renal tubular defects, and hearing loss.</a:t>
          </a:r>
        </a:p>
      </dgm:t>
    </dgm:pt>
    <dgm:pt modelId="{A45D8AF5-0EC7-44C3-9E33-5ED6296C1186}" type="parTrans" cxnId="{C8DCE44C-BDF7-4458-B2E9-2015215ADDE2}">
      <dgm:prSet/>
      <dgm:spPr/>
      <dgm:t>
        <a:bodyPr/>
        <a:lstStyle/>
        <a:p>
          <a:endParaRPr lang="en-US" sz="2400"/>
        </a:p>
      </dgm:t>
    </dgm:pt>
    <dgm:pt modelId="{6CDD8A03-A7DE-418E-82D5-B2D0760C7414}" type="sibTrans" cxnId="{C8DCE44C-BDF7-4458-B2E9-2015215ADDE2}">
      <dgm:prSet/>
      <dgm:spPr/>
      <dgm:t>
        <a:bodyPr/>
        <a:lstStyle/>
        <a:p>
          <a:endParaRPr lang="en-US" sz="2400"/>
        </a:p>
      </dgm:t>
    </dgm:pt>
    <dgm:pt modelId="{F31F4494-D1D7-4ED1-98FB-88A503176308}">
      <dgm:prSet custT="1"/>
      <dgm:spPr/>
      <dgm:t>
        <a:bodyPr/>
        <a:lstStyle/>
        <a:p>
          <a:pPr>
            <a:lnSpc>
              <a:spcPct val="100000"/>
            </a:lnSpc>
          </a:pPr>
          <a:r>
            <a:rPr lang="en-US" sz="1600" dirty="0"/>
            <a:t>There is currently no strong evidence linking BSND downregulation to the development or progression of RCC or other types of cancer.</a:t>
          </a:r>
        </a:p>
      </dgm:t>
    </dgm:pt>
    <dgm:pt modelId="{46B395B6-9D6D-4A7F-BE9B-03D2C29F988D}" type="parTrans" cxnId="{2523BE23-F648-45ED-8DCA-46A387B0F039}">
      <dgm:prSet/>
      <dgm:spPr/>
      <dgm:t>
        <a:bodyPr/>
        <a:lstStyle/>
        <a:p>
          <a:endParaRPr lang="en-US" sz="2400"/>
        </a:p>
      </dgm:t>
    </dgm:pt>
    <dgm:pt modelId="{1CB4C4F7-3118-48F3-9673-2EDFD496E84C}" type="sibTrans" cxnId="{2523BE23-F648-45ED-8DCA-46A387B0F039}">
      <dgm:prSet/>
      <dgm:spPr/>
      <dgm:t>
        <a:bodyPr/>
        <a:lstStyle/>
        <a:p>
          <a:endParaRPr lang="en-US" sz="2400"/>
        </a:p>
      </dgm:t>
    </dgm:pt>
    <dgm:pt modelId="{D4A223E4-9C6B-42FD-8098-375124BE82B0}">
      <dgm:prSet custT="1"/>
      <dgm:spPr/>
      <dgm:t>
        <a:bodyPr/>
        <a:lstStyle/>
        <a:p>
          <a:pPr>
            <a:lnSpc>
              <a:spcPct val="100000"/>
            </a:lnSpc>
          </a:pPr>
          <a:r>
            <a:rPr lang="en-US" sz="1600" dirty="0"/>
            <a:t>However, alterations in the expression of genes involved in ion transport and regulation can contribute to dysregulation of cellular processes and potentially affect tumor development and progression.</a:t>
          </a:r>
        </a:p>
      </dgm:t>
    </dgm:pt>
    <dgm:pt modelId="{A10B40C2-B56A-4180-BC68-D27B21545C47}" type="parTrans" cxnId="{5C46AC7C-39AC-4881-99DC-D82413A92D16}">
      <dgm:prSet/>
      <dgm:spPr/>
      <dgm:t>
        <a:bodyPr/>
        <a:lstStyle/>
        <a:p>
          <a:endParaRPr lang="en-US" sz="2400"/>
        </a:p>
      </dgm:t>
    </dgm:pt>
    <dgm:pt modelId="{90BAF659-9FEF-476E-9DCB-3A7096CA3ADF}" type="sibTrans" cxnId="{5C46AC7C-39AC-4881-99DC-D82413A92D16}">
      <dgm:prSet/>
      <dgm:spPr/>
      <dgm:t>
        <a:bodyPr/>
        <a:lstStyle/>
        <a:p>
          <a:endParaRPr lang="en-US" sz="2400"/>
        </a:p>
      </dgm:t>
    </dgm:pt>
    <dgm:pt modelId="{AD7090F2-7170-4025-BCFB-2579B48B9E60}" type="pres">
      <dgm:prSet presAssocID="{C9B15A23-B770-4741-A428-347DCDA3C665}" presName="root" presStyleCnt="0">
        <dgm:presLayoutVars>
          <dgm:dir/>
          <dgm:resizeHandles val="exact"/>
        </dgm:presLayoutVars>
      </dgm:prSet>
      <dgm:spPr/>
    </dgm:pt>
    <dgm:pt modelId="{2825B77E-47C8-4C75-9C48-B771D43F61E1}" type="pres">
      <dgm:prSet presAssocID="{B3FE67E4-6FB4-4CB6-BC6C-55218AF21A8D}" presName="compNode" presStyleCnt="0"/>
      <dgm:spPr/>
    </dgm:pt>
    <dgm:pt modelId="{8A65AC5A-2E62-4B20-B07E-A5351D7C844E}" type="pres">
      <dgm:prSet presAssocID="{B3FE67E4-6FB4-4CB6-BC6C-55218AF21A8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idney"/>
        </a:ext>
      </dgm:extLst>
    </dgm:pt>
    <dgm:pt modelId="{7AA395E2-3E16-4FCD-A193-E7C95D7EC804}" type="pres">
      <dgm:prSet presAssocID="{B3FE67E4-6FB4-4CB6-BC6C-55218AF21A8D}" presName="spaceRect" presStyleCnt="0"/>
      <dgm:spPr/>
    </dgm:pt>
    <dgm:pt modelId="{A0AA7B1B-D5A2-4E4C-8718-C503ACE5AE19}" type="pres">
      <dgm:prSet presAssocID="{B3FE67E4-6FB4-4CB6-BC6C-55218AF21A8D}" presName="textRect" presStyleLbl="revTx" presStyleIdx="0" presStyleCnt="4">
        <dgm:presLayoutVars>
          <dgm:chMax val="1"/>
          <dgm:chPref val="1"/>
        </dgm:presLayoutVars>
      </dgm:prSet>
      <dgm:spPr/>
    </dgm:pt>
    <dgm:pt modelId="{5724C744-3EB0-4352-8985-164B3495B8F3}" type="pres">
      <dgm:prSet presAssocID="{315AF4EA-54EA-4FBC-996B-78C9AE65EC8F}" presName="sibTrans" presStyleCnt="0"/>
      <dgm:spPr/>
    </dgm:pt>
    <dgm:pt modelId="{98EABB74-92EA-434F-86CC-1549E2D2D5EE}" type="pres">
      <dgm:prSet presAssocID="{DF84C795-D734-4D9F-BA5A-2B2E7E30891F}" presName="compNode" presStyleCnt="0"/>
      <dgm:spPr/>
    </dgm:pt>
    <dgm:pt modelId="{7A49C109-1813-40A9-92AD-69955A7E5F8E}" type="pres">
      <dgm:prSet presAssocID="{DF84C795-D734-4D9F-BA5A-2B2E7E30891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mach"/>
        </a:ext>
      </dgm:extLst>
    </dgm:pt>
    <dgm:pt modelId="{3475764A-9978-4523-8BE3-6738BF0CB35C}" type="pres">
      <dgm:prSet presAssocID="{DF84C795-D734-4D9F-BA5A-2B2E7E30891F}" presName="spaceRect" presStyleCnt="0"/>
      <dgm:spPr/>
    </dgm:pt>
    <dgm:pt modelId="{79E55A8A-E1B7-4ED9-8A54-935C5CA7F7C3}" type="pres">
      <dgm:prSet presAssocID="{DF84C795-D734-4D9F-BA5A-2B2E7E30891F}" presName="textRect" presStyleLbl="revTx" presStyleIdx="1" presStyleCnt="4">
        <dgm:presLayoutVars>
          <dgm:chMax val="1"/>
          <dgm:chPref val="1"/>
        </dgm:presLayoutVars>
      </dgm:prSet>
      <dgm:spPr/>
    </dgm:pt>
    <dgm:pt modelId="{8D43AD19-C66C-4090-B2A5-4611A0E95F8D}" type="pres">
      <dgm:prSet presAssocID="{6CDD8A03-A7DE-418E-82D5-B2D0760C7414}" presName="sibTrans" presStyleCnt="0"/>
      <dgm:spPr/>
    </dgm:pt>
    <dgm:pt modelId="{F3A189A8-2A75-43E5-A13A-07E29B4FC037}" type="pres">
      <dgm:prSet presAssocID="{F31F4494-D1D7-4ED1-98FB-88A503176308}" presName="compNode" presStyleCnt="0"/>
      <dgm:spPr/>
    </dgm:pt>
    <dgm:pt modelId="{5D1EE0E1-E440-407F-954F-FBB8617DDE1E}" type="pres">
      <dgm:prSet presAssocID="{F31F4494-D1D7-4ED1-98FB-88A50317630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NA"/>
        </a:ext>
      </dgm:extLst>
    </dgm:pt>
    <dgm:pt modelId="{30A31A59-6B54-40D1-99F7-69D570F60A4B}" type="pres">
      <dgm:prSet presAssocID="{F31F4494-D1D7-4ED1-98FB-88A503176308}" presName="spaceRect" presStyleCnt="0"/>
      <dgm:spPr/>
    </dgm:pt>
    <dgm:pt modelId="{331E38DF-722F-4165-AF0D-A28726F23051}" type="pres">
      <dgm:prSet presAssocID="{F31F4494-D1D7-4ED1-98FB-88A503176308}" presName="textRect" presStyleLbl="revTx" presStyleIdx="2" presStyleCnt="4">
        <dgm:presLayoutVars>
          <dgm:chMax val="1"/>
          <dgm:chPref val="1"/>
        </dgm:presLayoutVars>
      </dgm:prSet>
      <dgm:spPr/>
    </dgm:pt>
    <dgm:pt modelId="{6C15E128-F645-48B0-A7E3-2FDCB487E6E8}" type="pres">
      <dgm:prSet presAssocID="{1CB4C4F7-3118-48F3-9673-2EDFD496E84C}" presName="sibTrans" presStyleCnt="0"/>
      <dgm:spPr/>
    </dgm:pt>
    <dgm:pt modelId="{EA15AA1E-1C06-413C-91C7-BF375E9D5F60}" type="pres">
      <dgm:prSet presAssocID="{D4A223E4-9C6B-42FD-8098-375124BE82B0}" presName="compNode" presStyleCnt="0"/>
      <dgm:spPr/>
    </dgm:pt>
    <dgm:pt modelId="{7753B132-AD4E-497F-B5D8-058336F0B9F1}" type="pres">
      <dgm:prSet presAssocID="{D4A223E4-9C6B-42FD-8098-375124BE82B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nger Print"/>
        </a:ext>
      </dgm:extLst>
    </dgm:pt>
    <dgm:pt modelId="{619524A7-01AB-4D8F-9E0A-76C10B1E5B28}" type="pres">
      <dgm:prSet presAssocID="{D4A223E4-9C6B-42FD-8098-375124BE82B0}" presName="spaceRect" presStyleCnt="0"/>
      <dgm:spPr/>
    </dgm:pt>
    <dgm:pt modelId="{2E9976DE-D286-47A5-9AEB-13D515E29563}" type="pres">
      <dgm:prSet presAssocID="{D4A223E4-9C6B-42FD-8098-375124BE82B0}" presName="textRect" presStyleLbl="revTx" presStyleIdx="3" presStyleCnt="4">
        <dgm:presLayoutVars>
          <dgm:chMax val="1"/>
          <dgm:chPref val="1"/>
        </dgm:presLayoutVars>
      </dgm:prSet>
      <dgm:spPr/>
    </dgm:pt>
  </dgm:ptLst>
  <dgm:cxnLst>
    <dgm:cxn modelId="{14F6C507-C354-4EF0-858B-42951838A4DA}" srcId="{C9B15A23-B770-4741-A428-347DCDA3C665}" destId="{B3FE67E4-6FB4-4CB6-BC6C-55218AF21A8D}" srcOrd="0" destOrd="0" parTransId="{0065C493-AF8F-4B10-82B9-951F2F48EF13}" sibTransId="{315AF4EA-54EA-4FBC-996B-78C9AE65EC8F}"/>
    <dgm:cxn modelId="{C995290D-67FA-7F41-BB67-672398EEC7EA}" type="presOf" srcId="{F31F4494-D1D7-4ED1-98FB-88A503176308}" destId="{331E38DF-722F-4165-AF0D-A28726F23051}" srcOrd="0" destOrd="0" presId="urn:microsoft.com/office/officeart/2018/2/layout/IconLabelList"/>
    <dgm:cxn modelId="{2523BE23-F648-45ED-8DCA-46A387B0F039}" srcId="{C9B15A23-B770-4741-A428-347DCDA3C665}" destId="{F31F4494-D1D7-4ED1-98FB-88A503176308}" srcOrd="2" destOrd="0" parTransId="{46B395B6-9D6D-4A7F-BE9B-03D2C29F988D}" sibTransId="{1CB4C4F7-3118-48F3-9673-2EDFD496E84C}"/>
    <dgm:cxn modelId="{72B9403C-0175-6847-AA09-8245C3960781}" type="presOf" srcId="{DF84C795-D734-4D9F-BA5A-2B2E7E30891F}" destId="{79E55A8A-E1B7-4ED9-8A54-935C5CA7F7C3}" srcOrd="0" destOrd="0" presId="urn:microsoft.com/office/officeart/2018/2/layout/IconLabelList"/>
    <dgm:cxn modelId="{C8DCE44C-BDF7-4458-B2E9-2015215ADDE2}" srcId="{C9B15A23-B770-4741-A428-347DCDA3C665}" destId="{DF84C795-D734-4D9F-BA5A-2B2E7E30891F}" srcOrd="1" destOrd="0" parTransId="{A45D8AF5-0EC7-44C3-9E33-5ED6296C1186}" sibTransId="{6CDD8A03-A7DE-418E-82D5-B2D0760C7414}"/>
    <dgm:cxn modelId="{A3DD485A-7371-6440-BE1D-AD48FC545724}" type="presOf" srcId="{D4A223E4-9C6B-42FD-8098-375124BE82B0}" destId="{2E9976DE-D286-47A5-9AEB-13D515E29563}" srcOrd="0" destOrd="0" presId="urn:microsoft.com/office/officeart/2018/2/layout/IconLabelList"/>
    <dgm:cxn modelId="{5C46AC7C-39AC-4881-99DC-D82413A92D16}" srcId="{C9B15A23-B770-4741-A428-347DCDA3C665}" destId="{D4A223E4-9C6B-42FD-8098-375124BE82B0}" srcOrd="3" destOrd="0" parTransId="{A10B40C2-B56A-4180-BC68-D27B21545C47}" sibTransId="{90BAF659-9FEF-476E-9DCB-3A7096CA3ADF}"/>
    <dgm:cxn modelId="{5E8907E4-4CCD-5E48-9EE0-1458B0B98D0E}" type="presOf" srcId="{C9B15A23-B770-4741-A428-347DCDA3C665}" destId="{AD7090F2-7170-4025-BCFB-2579B48B9E60}" srcOrd="0" destOrd="0" presId="urn:microsoft.com/office/officeart/2018/2/layout/IconLabelList"/>
    <dgm:cxn modelId="{77129BFC-4A60-5647-AD66-020EFE7B6078}" type="presOf" srcId="{B3FE67E4-6FB4-4CB6-BC6C-55218AF21A8D}" destId="{A0AA7B1B-D5A2-4E4C-8718-C503ACE5AE19}" srcOrd="0" destOrd="0" presId="urn:microsoft.com/office/officeart/2018/2/layout/IconLabelList"/>
    <dgm:cxn modelId="{F6E75885-F419-4841-9D06-0375C87B7D70}" type="presParOf" srcId="{AD7090F2-7170-4025-BCFB-2579B48B9E60}" destId="{2825B77E-47C8-4C75-9C48-B771D43F61E1}" srcOrd="0" destOrd="0" presId="urn:microsoft.com/office/officeart/2018/2/layout/IconLabelList"/>
    <dgm:cxn modelId="{5A03EE43-5449-5C4C-81BB-B2847B22527D}" type="presParOf" srcId="{2825B77E-47C8-4C75-9C48-B771D43F61E1}" destId="{8A65AC5A-2E62-4B20-B07E-A5351D7C844E}" srcOrd="0" destOrd="0" presId="urn:microsoft.com/office/officeart/2018/2/layout/IconLabelList"/>
    <dgm:cxn modelId="{83B32A15-514B-0E44-9EB5-F9118C02B897}" type="presParOf" srcId="{2825B77E-47C8-4C75-9C48-B771D43F61E1}" destId="{7AA395E2-3E16-4FCD-A193-E7C95D7EC804}" srcOrd="1" destOrd="0" presId="urn:microsoft.com/office/officeart/2018/2/layout/IconLabelList"/>
    <dgm:cxn modelId="{B6FA0032-0AF0-2F4B-AD9C-B9C2CFE39F60}" type="presParOf" srcId="{2825B77E-47C8-4C75-9C48-B771D43F61E1}" destId="{A0AA7B1B-D5A2-4E4C-8718-C503ACE5AE19}" srcOrd="2" destOrd="0" presId="urn:microsoft.com/office/officeart/2018/2/layout/IconLabelList"/>
    <dgm:cxn modelId="{89BE2B3A-7F4C-F747-83CE-E30ECC84603F}" type="presParOf" srcId="{AD7090F2-7170-4025-BCFB-2579B48B9E60}" destId="{5724C744-3EB0-4352-8985-164B3495B8F3}" srcOrd="1" destOrd="0" presId="urn:microsoft.com/office/officeart/2018/2/layout/IconLabelList"/>
    <dgm:cxn modelId="{24B7D0D9-EAA2-384D-975C-E80648E2B9C1}" type="presParOf" srcId="{AD7090F2-7170-4025-BCFB-2579B48B9E60}" destId="{98EABB74-92EA-434F-86CC-1549E2D2D5EE}" srcOrd="2" destOrd="0" presId="urn:microsoft.com/office/officeart/2018/2/layout/IconLabelList"/>
    <dgm:cxn modelId="{AFB05357-0147-834E-B77B-8B4742127DAD}" type="presParOf" srcId="{98EABB74-92EA-434F-86CC-1549E2D2D5EE}" destId="{7A49C109-1813-40A9-92AD-69955A7E5F8E}" srcOrd="0" destOrd="0" presId="urn:microsoft.com/office/officeart/2018/2/layout/IconLabelList"/>
    <dgm:cxn modelId="{C1F426EA-3984-CC4A-8D26-40F0FB4128BD}" type="presParOf" srcId="{98EABB74-92EA-434F-86CC-1549E2D2D5EE}" destId="{3475764A-9978-4523-8BE3-6738BF0CB35C}" srcOrd="1" destOrd="0" presId="urn:microsoft.com/office/officeart/2018/2/layout/IconLabelList"/>
    <dgm:cxn modelId="{C27632B5-AC37-7F4D-89D4-F26E130B9200}" type="presParOf" srcId="{98EABB74-92EA-434F-86CC-1549E2D2D5EE}" destId="{79E55A8A-E1B7-4ED9-8A54-935C5CA7F7C3}" srcOrd="2" destOrd="0" presId="urn:microsoft.com/office/officeart/2018/2/layout/IconLabelList"/>
    <dgm:cxn modelId="{F75CD146-004D-EA44-8633-C6E2F57B1EA0}" type="presParOf" srcId="{AD7090F2-7170-4025-BCFB-2579B48B9E60}" destId="{8D43AD19-C66C-4090-B2A5-4611A0E95F8D}" srcOrd="3" destOrd="0" presId="urn:microsoft.com/office/officeart/2018/2/layout/IconLabelList"/>
    <dgm:cxn modelId="{0D0074EA-E202-D641-8459-B556E10CCFD3}" type="presParOf" srcId="{AD7090F2-7170-4025-BCFB-2579B48B9E60}" destId="{F3A189A8-2A75-43E5-A13A-07E29B4FC037}" srcOrd="4" destOrd="0" presId="urn:microsoft.com/office/officeart/2018/2/layout/IconLabelList"/>
    <dgm:cxn modelId="{612A5306-6E8F-7547-87BF-5B1EDBF968AA}" type="presParOf" srcId="{F3A189A8-2A75-43E5-A13A-07E29B4FC037}" destId="{5D1EE0E1-E440-407F-954F-FBB8617DDE1E}" srcOrd="0" destOrd="0" presId="urn:microsoft.com/office/officeart/2018/2/layout/IconLabelList"/>
    <dgm:cxn modelId="{3B7C77FD-FDC9-2840-80BF-51D7000103C6}" type="presParOf" srcId="{F3A189A8-2A75-43E5-A13A-07E29B4FC037}" destId="{30A31A59-6B54-40D1-99F7-69D570F60A4B}" srcOrd="1" destOrd="0" presId="urn:microsoft.com/office/officeart/2018/2/layout/IconLabelList"/>
    <dgm:cxn modelId="{009DB4D1-A1D8-6048-877E-50AE3A877BD7}" type="presParOf" srcId="{F3A189A8-2A75-43E5-A13A-07E29B4FC037}" destId="{331E38DF-722F-4165-AF0D-A28726F23051}" srcOrd="2" destOrd="0" presId="urn:microsoft.com/office/officeart/2018/2/layout/IconLabelList"/>
    <dgm:cxn modelId="{8B3CFD01-5320-9C4E-8D74-803DAFF7FF7D}" type="presParOf" srcId="{AD7090F2-7170-4025-BCFB-2579B48B9E60}" destId="{6C15E128-F645-48B0-A7E3-2FDCB487E6E8}" srcOrd="5" destOrd="0" presId="urn:microsoft.com/office/officeart/2018/2/layout/IconLabelList"/>
    <dgm:cxn modelId="{3869BFF5-E72B-B749-8142-4BEC22CCB8E1}" type="presParOf" srcId="{AD7090F2-7170-4025-BCFB-2579B48B9E60}" destId="{EA15AA1E-1C06-413C-91C7-BF375E9D5F60}" srcOrd="6" destOrd="0" presId="urn:microsoft.com/office/officeart/2018/2/layout/IconLabelList"/>
    <dgm:cxn modelId="{3DC603B7-02D9-FE44-B95A-57D383306F23}" type="presParOf" srcId="{EA15AA1E-1C06-413C-91C7-BF375E9D5F60}" destId="{7753B132-AD4E-497F-B5D8-058336F0B9F1}" srcOrd="0" destOrd="0" presId="urn:microsoft.com/office/officeart/2018/2/layout/IconLabelList"/>
    <dgm:cxn modelId="{47B6F2AF-FEE6-0B4F-B776-AAEEC36CE818}" type="presParOf" srcId="{EA15AA1E-1C06-413C-91C7-BF375E9D5F60}" destId="{619524A7-01AB-4D8F-9E0A-76C10B1E5B28}" srcOrd="1" destOrd="0" presId="urn:microsoft.com/office/officeart/2018/2/layout/IconLabelList"/>
    <dgm:cxn modelId="{7BE53C58-941F-F947-8A08-01DD0EBDB7F9}" type="presParOf" srcId="{EA15AA1E-1C06-413C-91C7-BF375E9D5F60}" destId="{2E9976DE-D286-47A5-9AEB-13D515E2956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6D63B76-530D-44FD-8CEB-CA4A09BF455E}"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7DC1A71-1096-49AC-BD93-D6183F8D9D62}">
      <dgm:prSet custT="1"/>
      <dgm:spPr/>
      <dgm:t>
        <a:bodyPr/>
        <a:lstStyle/>
        <a:p>
          <a:r>
            <a:rPr lang="en-US" sz="1600" dirty="0"/>
            <a:t>THSD4, also known as Thrombospondin Type-1 Domain-Containing Protein 4, is a protein that is involved in various biological processes, including angiogenesis, cell adhesion, and extracellular matrix organization. </a:t>
          </a:r>
        </a:p>
      </dgm:t>
    </dgm:pt>
    <dgm:pt modelId="{C1408E26-2C3B-4E07-BD1A-FDD1EDE87960}" type="parTrans" cxnId="{B874D541-E709-4FE8-AED0-51E057137D05}">
      <dgm:prSet/>
      <dgm:spPr/>
      <dgm:t>
        <a:bodyPr/>
        <a:lstStyle/>
        <a:p>
          <a:endParaRPr lang="en-US" sz="2400"/>
        </a:p>
      </dgm:t>
    </dgm:pt>
    <dgm:pt modelId="{D532475D-3078-4E38-B4D6-FB96258B9245}" type="sibTrans" cxnId="{B874D541-E709-4FE8-AED0-51E057137D05}">
      <dgm:prSet/>
      <dgm:spPr/>
      <dgm:t>
        <a:bodyPr/>
        <a:lstStyle/>
        <a:p>
          <a:endParaRPr lang="en-US"/>
        </a:p>
      </dgm:t>
    </dgm:pt>
    <dgm:pt modelId="{3D203502-0A9F-402B-BAC7-44114D2C2D6A}">
      <dgm:prSet custT="1"/>
      <dgm:spPr/>
      <dgm:t>
        <a:bodyPr/>
        <a:lstStyle/>
        <a:p>
          <a:r>
            <a:rPr lang="en-US" sz="1600" dirty="0"/>
            <a:t>(Tan et al, 2022) showed that the expression levels of THSD4 were downregulated in bladder cancer tissues compared with normal tissues.</a:t>
          </a:r>
        </a:p>
      </dgm:t>
    </dgm:pt>
    <dgm:pt modelId="{D2AF4247-D032-42D4-9265-55135AE50CF6}" type="parTrans" cxnId="{4499B140-2B8B-4DF4-909A-A7D5D04EF07A}">
      <dgm:prSet/>
      <dgm:spPr/>
      <dgm:t>
        <a:bodyPr/>
        <a:lstStyle/>
        <a:p>
          <a:endParaRPr lang="en-US" sz="2400"/>
        </a:p>
      </dgm:t>
    </dgm:pt>
    <dgm:pt modelId="{1F642649-5F58-434F-BC43-8CEDE363E946}" type="sibTrans" cxnId="{4499B140-2B8B-4DF4-909A-A7D5D04EF07A}">
      <dgm:prSet/>
      <dgm:spPr/>
      <dgm:t>
        <a:bodyPr/>
        <a:lstStyle/>
        <a:p>
          <a:endParaRPr lang="en-US"/>
        </a:p>
      </dgm:t>
    </dgm:pt>
    <dgm:pt modelId="{D0471957-33C4-4A7C-9FF3-7CFDAE4A6C82}" type="pres">
      <dgm:prSet presAssocID="{06D63B76-530D-44FD-8CEB-CA4A09BF455E}" presName="root" presStyleCnt="0">
        <dgm:presLayoutVars>
          <dgm:dir/>
          <dgm:resizeHandles val="exact"/>
        </dgm:presLayoutVars>
      </dgm:prSet>
      <dgm:spPr/>
    </dgm:pt>
    <dgm:pt modelId="{4DD572AA-9392-4FC9-AA8F-78284114D893}" type="pres">
      <dgm:prSet presAssocID="{57DC1A71-1096-49AC-BD93-D6183F8D9D62}" presName="compNode" presStyleCnt="0"/>
      <dgm:spPr/>
    </dgm:pt>
    <dgm:pt modelId="{002EEC22-306E-421C-BE70-17943D6D1629}" type="pres">
      <dgm:prSet presAssocID="{57DC1A71-1096-49AC-BD93-D6183F8D9D6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nching Diagram"/>
        </a:ext>
      </dgm:extLst>
    </dgm:pt>
    <dgm:pt modelId="{97EE34BF-D6D4-4522-835C-12C2E07D2E2A}" type="pres">
      <dgm:prSet presAssocID="{57DC1A71-1096-49AC-BD93-D6183F8D9D62}" presName="spaceRect" presStyleCnt="0"/>
      <dgm:spPr/>
    </dgm:pt>
    <dgm:pt modelId="{BE8660C7-488E-4D09-84D5-BB095DFCB0D7}" type="pres">
      <dgm:prSet presAssocID="{57DC1A71-1096-49AC-BD93-D6183F8D9D62}" presName="textRect" presStyleLbl="revTx" presStyleIdx="0" presStyleCnt="2">
        <dgm:presLayoutVars>
          <dgm:chMax val="1"/>
          <dgm:chPref val="1"/>
        </dgm:presLayoutVars>
      </dgm:prSet>
      <dgm:spPr/>
    </dgm:pt>
    <dgm:pt modelId="{1807E8C0-8189-4896-B69F-B17F3830DF43}" type="pres">
      <dgm:prSet presAssocID="{D532475D-3078-4E38-B4D6-FB96258B9245}" presName="sibTrans" presStyleCnt="0"/>
      <dgm:spPr/>
    </dgm:pt>
    <dgm:pt modelId="{BF1D7439-DD11-4040-8865-9D9825A90623}" type="pres">
      <dgm:prSet presAssocID="{3D203502-0A9F-402B-BAC7-44114D2C2D6A}" presName="compNode" presStyleCnt="0"/>
      <dgm:spPr/>
    </dgm:pt>
    <dgm:pt modelId="{42564C1F-15A5-4DCC-8DA0-B8F0B0A902B4}" type="pres">
      <dgm:prSet presAssocID="{3D203502-0A9F-402B-BAC7-44114D2C2D6A}"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27476BBA-0E77-4A7B-ACB3-1A3200A18806}" type="pres">
      <dgm:prSet presAssocID="{3D203502-0A9F-402B-BAC7-44114D2C2D6A}" presName="spaceRect" presStyleCnt="0"/>
      <dgm:spPr/>
    </dgm:pt>
    <dgm:pt modelId="{8BE863D5-496F-4630-A92D-4C96EDA36ED6}" type="pres">
      <dgm:prSet presAssocID="{3D203502-0A9F-402B-BAC7-44114D2C2D6A}" presName="textRect" presStyleLbl="revTx" presStyleIdx="1" presStyleCnt="2">
        <dgm:presLayoutVars>
          <dgm:chMax val="1"/>
          <dgm:chPref val="1"/>
        </dgm:presLayoutVars>
      </dgm:prSet>
      <dgm:spPr/>
    </dgm:pt>
  </dgm:ptLst>
  <dgm:cxnLst>
    <dgm:cxn modelId="{4499B140-2B8B-4DF4-909A-A7D5D04EF07A}" srcId="{06D63B76-530D-44FD-8CEB-CA4A09BF455E}" destId="{3D203502-0A9F-402B-BAC7-44114D2C2D6A}" srcOrd="1" destOrd="0" parTransId="{D2AF4247-D032-42D4-9265-55135AE50CF6}" sibTransId="{1F642649-5F58-434F-BC43-8CEDE363E946}"/>
    <dgm:cxn modelId="{B874D541-E709-4FE8-AED0-51E057137D05}" srcId="{06D63B76-530D-44FD-8CEB-CA4A09BF455E}" destId="{57DC1A71-1096-49AC-BD93-D6183F8D9D62}" srcOrd="0" destOrd="0" parTransId="{C1408E26-2C3B-4E07-BD1A-FDD1EDE87960}" sibTransId="{D532475D-3078-4E38-B4D6-FB96258B9245}"/>
    <dgm:cxn modelId="{5FDEE241-1241-45C2-93A9-533DAC957480}" type="presOf" srcId="{3D203502-0A9F-402B-BAC7-44114D2C2D6A}" destId="{8BE863D5-496F-4630-A92D-4C96EDA36ED6}" srcOrd="0" destOrd="0" presId="urn:microsoft.com/office/officeart/2018/2/layout/IconLabelList"/>
    <dgm:cxn modelId="{C068F8A4-1F96-4D9F-AAF6-09CB23229B81}" type="presOf" srcId="{06D63B76-530D-44FD-8CEB-CA4A09BF455E}" destId="{D0471957-33C4-4A7C-9FF3-7CFDAE4A6C82}" srcOrd="0" destOrd="0" presId="urn:microsoft.com/office/officeart/2018/2/layout/IconLabelList"/>
    <dgm:cxn modelId="{9E6815D2-6183-4287-AA43-CAA9690F2B0E}" type="presOf" srcId="{57DC1A71-1096-49AC-BD93-D6183F8D9D62}" destId="{BE8660C7-488E-4D09-84D5-BB095DFCB0D7}" srcOrd="0" destOrd="0" presId="urn:microsoft.com/office/officeart/2018/2/layout/IconLabelList"/>
    <dgm:cxn modelId="{879EA087-B493-47B3-B80D-19733C4CD970}" type="presParOf" srcId="{D0471957-33C4-4A7C-9FF3-7CFDAE4A6C82}" destId="{4DD572AA-9392-4FC9-AA8F-78284114D893}" srcOrd="0" destOrd="0" presId="urn:microsoft.com/office/officeart/2018/2/layout/IconLabelList"/>
    <dgm:cxn modelId="{98080E76-9841-4C8E-9A09-B34D6FF9D346}" type="presParOf" srcId="{4DD572AA-9392-4FC9-AA8F-78284114D893}" destId="{002EEC22-306E-421C-BE70-17943D6D1629}" srcOrd="0" destOrd="0" presId="urn:microsoft.com/office/officeart/2018/2/layout/IconLabelList"/>
    <dgm:cxn modelId="{16C71C4F-2A01-42F8-AE3A-7191858BA89E}" type="presParOf" srcId="{4DD572AA-9392-4FC9-AA8F-78284114D893}" destId="{97EE34BF-D6D4-4522-835C-12C2E07D2E2A}" srcOrd="1" destOrd="0" presId="urn:microsoft.com/office/officeart/2018/2/layout/IconLabelList"/>
    <dgm:cxn modelId="{7C01FE18-B85D-4EC9-B90C-96238360207F}" type="presParOf" srcId="{4DD572AA-9392-4FC9-AA8F-78284114D893}" destId="{BE8660C7-488E-4D09-84D5-BB095DFCB0D7}" srcOrd="2" destOrd="0" presId="urn:microsoft.com/office/officeart/2018/2/layout/IconLabelList"/>
    <dgm:cxn modelId="{6818CC84-37E2-42E0-81A3-7A1FC28289F2}" type="presParOf" srcId="{D0471957-33C4-4A7C-9FF3-7CFDAE4A6C82}" destId="{1807E8C0-8189-4896-B69F-B17F3830DF43}" srcOrd="1" destOrd="0" presId="urn:microsoft.com/office/officeart/2018/2/layout/IconLabelList"/>
    <dgm:cxn modelId="{A82271A2-9F94-4193-994A-E3ACD06A6CCE}" type="presParOf" srcId="{D0471957-33C4-4A7C-9FF3-7CFDAE4A6C82}" destId="{BF1D7439-DD11-4040-8865-9D9825A90623}" srcOrd="2" destOrd="0" presId="urn:microsoft.com/office/officeart/2018/2/layout/IconLabelList"/>
    <dgm:cxn modelId="{EA921B4D-D59C-402F-AB3B-6D599BCCE64D}" type="presParOf" srcId="{BF1D7439-DD11-4040-8865-9D9825A90623}" destId="{42564C1F-15A5-4DCC-8DA0-B8F0B0A902B4}" srcOrd="0" destOrd="0" presId="urn:microsoft.com/office/officeart/2018/2/layout/IconLabelList"/>
    <dgm:cxn modelId="{029D7599-FFE6-457E-997C-52811A3C2972}" type="presParOf" srcId="{BF1D7439-DD11-4040-8865-9D9825A90623}" destId="{27476BBA-0E77-4A7B-ACB3-1A3200A18806}" srcOrd="1" destOrd="0" presId="urn:microsoft.com/office/officeart/2018/2/layout/IconLabelList"/>
    <dgm:cxn modelId="{7CA72C99-0EA5-4A7D-A2C0-01E5035D6746}" type="presParOf" srcId="{BF1D7439-DD11-4040-8865-9D9825A90623}" destId="{8BE863D5-496F-4630-A92D-4C96EDA36ED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84DE18-382C-4FD0-BB82-2117F37E9D1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DC1EB321-4B3A-473E-8084-231787DB8FD7}">
      <dgm:prSet/>
      <dgm:spPr/>
      <dgm:t>
        <a:bodyPr/>
        <a:lstStyle/>
        <a:p>
          <a:r>
            <a:rPr lang="en-US"/>
            <a:t>Gene Expression Omnibus (GEO) database was used to obtain RCC-related lncRNA, mRNA, and miRNA expression data.</a:t>
          </a:r>
        </a:p>
      </dgm:t>
    </dgm:pt>
    <dgm:pt modelId="{D2A232F7-027C-4404-8AB5-E6ECE49B6614}" type="parTrans" cxnId="{6E648619-ABDC-4F11-87BB-9267071F39CF}">
      <dgm:prSet/>
      <dgm:spPr/>
      <dgm:t>
        <a:bodyPr/>
        <a:lstStyle/>
        <a:p>
          <a:endParaRPr lang="en-US"/>
        </a:p>
      </dgm:t>
    </dgm:pt>
    <dgm:pt modelId="{BCD4A7A8-172D-4586-A2FF-63CDE1AEBCF3}" type="sibTrans" cxnId="{6E648619-ABDC-4F11-87BB-9267071F39CF}">
      <dgm:prSet/>
      <dgm:spPr/>
      <dgm:t>
        <a:bodyPr/>
        <a:lstStyle/>
        <a:p>
          <a:endParaRPr lang="en-US"/>
        </a:p>
      </dgm:t>
    </dgm:pt>
    <dgm:pt modelId="{B703C4D9-70F9-4DF8-8DC5-5AAD2E20AB20}">
      <dgm:prSet/>
      <dgm:spPr/>
      <dgm:t>
        <a:bodyPr/>
        <a:lstStyle/>
        <a:p>
          <a:r>
            <a:rPr lang="en-US" dirty="0"/>
            <a:t>Differentially expressed mRNAs, miRNAs, and lncRNAs were identified and used for functional enrichment analysis to identify key biological pathways and processes involved in RCC.</a:t>
          </a:r>
        </a:p>
      </dgm:t>
    </dgm:pt>
    <dgm:pt modelId="{4D631819-76E2-4664-9733-592BC050B023}" type="parTrans" cxnId="{A28A49D9-CA8C-43FA-991A-5FCE35F5BFDE}">
      <dgm:prSet/>
      <dgm:spPr/>
      <dgm:t>
        <a:bodyPr/>
        <a:lstStyle/>
        <a:p>
          <a:endParaRPr lang="en-US"/>
        </a:p>
      </dgm:t>
    </dgm:pt>
    <dgm:pt modelId="{3D4812D5-91A5-467A-B75F-68510B5D1B10}" type="sibTrans" cxnId="{A28A49D9-CA8C-43FA-991A-5FCE35F5BFDE}">
      <dgm:prSet/>
      <dgm:spPr/>
      <dgm:t>
        <a:bodyPr/>
        <a:lstStyle/>
        <a:p>
          <a:endParaRPr lang="en-US"/>
        </a:p>
      </dgm:t>
    </dgm:pt>
    <dgm:pt modelId="{0DA7F152-F4D9-4D24-830C-8C7DC107B75A}">
      <dgm:prSet/>
      <dgm:spPr/>
      <dgm:t>
        <a:bodyPr/>
        <a:lstStyle/>
        <a:p>
          <a:r>
            <a:rPr lang="en-US"/>
            <a:t>Cytoscape was used to construct a lncRNA-miRNA-mRNA network and a protein-protein interaction (PPI) network to later identify key genes differentially expressed in RCC.</a:t>
          </a:r>
        </a:p>
      </dgm:t>
    </dgm:pt>
    <dgm:pt modelId="{0BBEDE71-F4F3-4E66-AA1B-1A6545C383FC}" type="parTrans" cxnId="{A1F41256-E21D-4A38-87C9-3C1E77C9E392}">
      <dgm:prSet/>
      <dgm:spPr/>
      <dgm:t>
        <a:bodyPr/>
        <a:lstStyle/>
        <a:p>
          <a:endParaRPr lang="en-US"/>
        </a:p>
      </dgm:t>
    </dgm:pt>
    <dgm:pt modelId="{8E2CF614-DA59-4A66-866A-0FF0B4C69D2F}" type="sibTrans" cxnId="{A1F41256-E21D-4A38-87C9-3C1E77C9E392}">
      <dgm:prSet/>
      <dgm:spPr/>
      <dgm:t>
        <a:bodyPr/>
        <a:lstStyle/>
        <a:p>
          <a:endParaRPr lang="en-US"/>
        </a:p>
      </dgm:t>
    </dgm:pt>
    <dgm:pt modelId="{03F1030E-33BB-4FA7-BAF9-832342CE2DD5}">
      <dgm:prSet/>
      <dgm:spPr>
        <a:solidFill>
          <a:schemeClr val="accent1">
            <a:lumMod val="40000"/>
            <a:lumOff val="60000"/>
          </a:schemeClr>
        </a:solidFill>
      </dgm:spPr>
      <dgm:t>
        <a:bodyPr/>
        <a:lstStyle/>
        <a:p>
          <a:r>
            <a:rPr lang="en-US" dirty="0">
              <a:solidFill>
                <a:sysClr val="windowText" lastClr="000000"/>
              </a:solidFill>
            </a:rPr>
            <a:t>The findings of this study provide insights into the molecular mechanisms underlying RCC and potential therapeutic targets for this deadly disease.</a:t>
          </a:r>
        </a:p>
      </dgm:t>
    </dgm:pt>
    <dgm:pt modelId="{DEC028EB-CAEE-42F4-87AC-3EB3D5C0525F}" type="parTrans" cxnId="{3DA23C75-D99D-4450-B2A1-365DB77A56B6}">
      <dgm:prSet/>
      <dgm:spPr/>
      <dgm:t>
        <a:bodyPr/>
        <a:lstStyle/>
        <a:p>
          <a:endParaRPr lang="en-US"/>
        </a:p>
      </dgm:t>
    </dgm:pt>
    <dgm:pt modelId="{8444966E-BEB6-4CE3-84C1-777BB81F2BF2}" type="sibTrans" cxnId="{3DA23C75-D99D-4450-B2A1-365DB77A56B6}">
      <dgm:prSet/>
      <dgm:spPr/>
      <dgm:t>
        <a:bodyPr/>
        <a:lstStyle/>
        <a:p>
          <a:endParaRPr lang="en-US"/>
        </a:p>
      </dgm:t>
    </dgm:pt>
    <dgm:pt modelId="{A186314D-65D6-2841-A987-9EEC4EF8D023}" type="pres">
      <dgm:prSet presAssocID="{A184DE18-382C-4FD0-BB82-2117F37E9D17}" presName="diagram" presStyleCnt="0">
        <dgm:presLayoutVars>
          <dgm:dir/>
          <dgm:resizeHandles val="exact"/>
        </dgm:presLayoutVars>
      </dgm:prSet>
      <dgm:spPr/>
    </dgm:pt>
    <dgm:pt modelId="{FA2420BD-9D14-3344-A725-E23106DE6DCE}" type="pres">
      <dgm:prSet presAssocID="{DC1EB321-4B3A-473E-8084-231787DB8FD7}" presName="node" presStyleLbl="node1" presStyleIdx="0" presStyleCnt="4">
        <dgm:presLayoutVars>
          <dgm:bulletEnabled val="1"/>
        </dgm:presLayoutVars>
      </dgm:prSet>
      <dgm:spPr/>
    </dgm:pt>
    <dgm:pt modelId="{D9FBC1E9-7BE8-2349-88FC-0D3792B2E58B}" type="pres">
      <dgm:prSet presAssocID="{BCD4A7A8-172D-4586-A2FF-63CDE1AEBCF3}" presName="sibTrans" presStyleLbl="sibTrans2D1" presStyleIdx="0" presStyleCnt="3"/>
      <dgm:spPr/>
    </dgm:pt>
    <dgm:pt modelId="{ED07A153-7F1D-E94C-AC93-9538810C1E9F}" type="pres">
      <dgm:prSet presAssocID="{BCD4A7A8-172D-4586-A2FF-63CDE1AEBCF3}" presName="connectorText" presStyleLbl="sibTrans2D1" presStyleIdx="0" presStyleCnt="3"/>
      <dgm:spPr/>
    </dgm:pt>
    <dgm:pt modelId="{FA47FCAF-0D6D-9848-A6AF-84C2248C0CE0}" type="pres">
      <dgm:prSet presAssocID="{B703C4D9-70F9-4DF8-8DC5-5AAD2E20AB20}" presName="node" presStyleLbl="node1" presStyleIdx="1" presStyleCnt="4">
        <dgm:presLayoutVars>
          <dgm:bulletEnabled val="1"/>
        </dgm:presLayoutVars>
      </dgm:prSet>
      <dgm:spPr/>
    </dgm:pt>
    <dgm:pt modelId="{47FE0140-253D-F740-A61B-40ACE25E2109}" type="pres">
      <dgm:prSet presAssocID="{3D4812D5-91A5-467A-B75F-68510B5D1B10}" presName="sibTrans" presStyleLbl="sibTrans2D1" presStyleIdx="1" presStyleCnt="3"/>
      <dgm:spPr/>
    </dgm:pt>
    <dgm:pt modelId="{B10FC70E-3125-9E4E-BC9A-E17A9E02A080}" type="pres">
      <dgm:prSet presAssocID="{3D4812D5-91A5-467A-B75F-68510B5D1B10}" presName="connectorText" presStyleLbl="sibTrans2D1" presStyleIdx="1" presStyleCnt="3"/>
      <dgm:spPr/>
    </dgm:pt>
    <dgm:pt modelId="{9264F224-400F-0941-B0B2-E790310F09B3}" type="pres">
      <dgm:prSet presAssocID="{0DA7F152-F4D9-4D24-830C-8C7DC107B75A}" presName="node" presStyleLbl="node1" presStyleIdx="2" presStyleCnt="4">
        <dgm:presLayoutVars>
          <dgm:bulletEnabled val="1"/>
        </dgm:presLayoutVars>
      </dgm:prSet>
      <dgm:spPr/>
    </dgm:pt>
    <dgm:pt modelId="{18AD3738-5A7C-F149-9A00-EA65DA6BD0CA}" type="pres">
      <dgm:prSet presAssocID="{8E2CF614-DA59-4A66-866A-0FF0B4C69D2F}" presName="sibTrans" presStyleLbl="sibTrans2D1" presStyleIdx="2" presStyleCnt="3"/>
      <dgm:spPr/>
    </dgm:pt>
    <dgm:pt modelId="{91AFEE30-110A-FB48-A423-DFC4D1616ABE}" type="pres">
      <dgm:prSet presAssocID="{8E2CF614-DA59-4A66-866A-0FF0B4C69D2F}" presName="connectorText" presStyleLbl="sibTrans2D1" presStyleIdx="2" presStyleCnt="3"/>
      <dgm:spPr/>
    </dgm:pt>
    <dgm:pt modelId="{3A069692-69BB-074D-B41A-B10BC4927754}" type="pres">
      <dgm:prSet presAssocID="{03F1030E-33BB-4FA7-BAF9-832342CE2DD5}" presName="node" presStyleLbl="node1" presStyleIdx="3" presStyleCnt="4">
        <dgm:presLayoutVars>
          <dgm:bulletEnabled val="1"/>
        </dgm:presLayoutVars>
      </dgm:prSet>
      <dgm:spPr/>
    </dgm:pt>
  </dgm:ptLst>
  <dgm:cxnLst>
    <dgm:cxn modelId="{78D20B08-F96E-3D4C-9CD6-C7D11366923C}" type="presOf" srcId="{3D4812D5-91A5-467A-B75F-68510B5D1B10}" destId="{47FE0140-253D-F740-A61B-40ACE25E2109}" srcOrd="0" destOrd="0" presId="urn:microsoft.com/office/officeart/2005/8/layout/process5"/>
    <dgm:cxn modelId="{6E648619-ABDC-4F11-87BB-9267071F39CF}" srcId="{A184DE18-382C-4FD0-BB82-2117F37E9D17}" destId="{DC1EB321-4B3A-473E-8084-231787DB8FD7}" srcOrd="0" destOrd="0" parTransId="{D2A232F7-027C-4404-8AB5-E6ECE49B6614}" sibTransId="{BCD4A7A8-172D-4586-A2FF-63CDE1AEBCF3}"/>
    <dgm:cxn modelId="{9B71A429-6C7B-5240-B01D-D8F9679CE0E0}" type="presOf" srcId="{3D4812D5-91A5-467A-B75F-68510B5D1B10}" destId="{B10FC70E-3125-9E4E-BC9A-E17A9E02A080}" srcOrd="1" destOrd="0" presId="urn:microsoft.com/office/officeart/2005/8/layout/process5"/>
    <dgm:cxn modelId="{6A8F234B-ECB7-E547-95A0-FE0502F68A49}" type="presOf" srcId="{B703C4D9-70F9-4DF8-8DC5-5AAD2E20AB20}" destId="{FA47FCAF-0D6D-9848-A6AF-84C2248C0CE0}" srcOrd="0" destOrd="0" presId="urn:microsoft.com/office/officeart/2005/8/layout/process5"/>
    <dgm:cxn modelId="{A1F41256-E21D-4A38-87C9-3C1E77C9E392}" srcId="{A184DE18-382C-4FD0-BB82-2117F37E9D17}" destId="{0DA7F152-F4D9-4D24-830C-8C7DC107B75A}" srcOrd="2" destOrd="0" parTransId="{0BBEDE71-F4F3-4E66-AA1B-1A6545C383FC}" sibTransId="{8E2CF614-DA59-4A66-866A-0FF0B4C69D2F}"/>
    <dgm:cxn modelId="{3DA23C75-D99D-4450-B2A1-365DB77A56B6}" srcId="{A184DE18-382C-4FD0-BB82-2117F37E9D17}" destId="{03F1030E-33BB-4FA7-BAF9-832342CE2DD5}" srcOrd="3" destOrd="0" parTransId="{DEC028EB-CAEE-42F4-87AC-3EB3D5C0525F}" sibTransId="{8444966E-BEB6-4CE3-84C1-777BB81F2BF2}"/>
    <dgm:cxn modelId="{B69AED81-A682-6A42-A522-D193A8A22EB5}" type="presOf" srcId="{0DA7F152-F4D9-4D24-830C-8C7DC107B75A}" destId="{9264F224-400F-0941-B0B2-E790310F09B3}" srcOrd="0" destOrd="0" presId="urn:microsoft.com/office/officeart/2005/8/layout/process5"/>
    <dgm:cxn modelId="{679F1C85-EB43-3846-99EF-65B0C0393684}" type="presOf" srcId="{BCD4A7A8-172D-4586-A2FF-63CDE1AEBCF3}" destId="{ED07A153-7F1D-E94C-AC93-9538810C1E9F}" srcOrd="1" destOrd="0" presId="urn:microsoft.com/office/officeart/2005/8/layout/process5"/>
    <dgm:cxn modelId="{9C10FA8E-1986-7047-9377-8EEFEBE3CCB9}" type="presOf" srcId="{BCD4A7A8-172D-4586-A2FF-63CDE1AEBCF3}" destId="{D9FBC1E9-7BE8-2349-88FC-0D3792B2E58B}" srcOrd="0" destOrd="0" presId="urn:microsoft.com/office/officeart/2005/8/layout/process5"/>
    <dgm:cxn modelId="{91EF65A1-92CD-C343-8D3E-AD4CA33E51FF}" type="presOf" srcId="{DC1EB321-4B3A-473E-8084-231787DB8FD7}" destId="{FA2420BD-9D14-3344-A725-E23106DE6DCE}" srcOrd="0" destOrd="0" presId="urn:microsoft.com/office/officeart/2005/8/layout/process5"/>
    <dgm:cxn modelId="{958D7DA5-E54F-E046-B408-DA6B7D04E280}" type="presOf" srcId="{8E2CF614-DA59-4A66-866A-0FF0B4C69D2F}" destId="{91AFEE30-110A-FB48-A423-DFC4D1616ABE}" srcOrd="1" destOrd="0" presId="urn:microsoft.com/office/officeart/2005/8/layout/process5"/>
    <dgm:cxn modelId="{7D7A99BD-FD8F-B044-B91C-935C25B7A9EE}" type="presOf" srcId="{8E2CF614-DA59-4A66-866A-0FF0B4C69D2F}" destId="{18AD3738-5A7C-F149-9A00-EA65DA6BD0CA}" srcOrd="0" destOrd="0" presId="urn:microsoft.com/office/officeart/2005/8/layout/process5"/>
    <dgm:cxn modelId="{2E9249BF-DEEA-E246-BDF9-5F83688BC04E}" type="presOf" srcId="{03F1030E-33BB-4FA7-BAF9-832342CE2DD5}" destId="{3A069692-69BB-074D-B41A-B10BC4927754}" srcOrd="0" destOrd="0" presId="urn:microsoft.com/office/officeart/2005/8/layout/process5"/>
    <dgm:cxn modelId="{A28A49D9-CA8C-43FA-991A-5FCE35F5BFDE}" srcId="{A184DE18-382C-4FD0-BB82-2117F37E9D17}" destId="{B703C4D9-70F9-4DF8-8DC5-5AAD2E20AB20}" srcOrd="1" destOrd="0" parTransId="{4D631819-76E2-4664-9733-592BC050B023}" sibTransId="{3D4812D5-91A5-467A-B75F-68510B5D1B10}"/>
    <dgm:cxn modelId="{9E5D56FC-395A-CF45-A58F-10DC83D0D945}" type="presOf" srcId="{A184DE18-382C-4FD0-BB82-2117F37E9D17}" destId="{A186314D-65D6-2841-A987-9EEC4EF8D023}" srcOrd="0" destOrd="0" presId="urn:microsoft.com/office/officeart/2005/8/layout/process5"/>
    <dgm:cxn modelId="{FA7C1381-9105-4945-8E17-4E8E17A4923D}" type="presParOf" srcId="{A186314D-65D6-2841-A987-9EEC4EF8D023}" destId="{FA2420BD-9D14-3344-A725-E23106DE6DCE}" srcOrd="0" destOrd="0" presId="urn:microsoft.com/office/officeart/2005/8/layout/process5"/>
    <dgm:cxn modelId="{5D981F4A-F4FF-404A-BD84-760454A984B4}" type="presParOf" srcId="{A186314D-65D6-2841-A987-9EEC4EF8D023}" destId="{D9FBC1E9-7BE8-2349-88FC-0D3792B2E58B}" srcOrd="1" destOrd="0" presId="urn:microsoft.com/office/officeart/2005/8/layout/process5"/>
    <dgm:cxn modelId="{D31F1BEC-4FB2-5048-B0F4-C63D05BCE18D}" type="presParOf" srcId="{D9FBC1E9-7BE8-2349-88FC-0D3792B2E58B}" destId="{ED07A153-7F1D-E94C-AC93-9538810C1E9F}" srcOrd="0" destOrd="0" presId="urn:microsoft.com/office/officeart/2005/8/layout/process5"/>
    <dgm:cxn modelId="{11488B9E-B71B-094C-9048-54C469CE0FD3}" type="presParOf" srcId="{A186314D-65D6-2841-A987-9EEC4EF8D023}" destId="{FA47FCAF-0D6D-9848-A6AF-84C2248C0CE0}" srcOrd="2" destOrd="0" presId="urn:microsoft.com/office/officeart/2005/8/layout/process5"/>
    <dgm:cxn modelId="{57D69D48-8478-E54F-8BD3-2D727AFDE91F}" type="presParOf" srcId="{A186314D-65D6-2841-A987-9EEC4EF8D023}" destId="{47FE0140-253D-F740-A61B-40ACE25E2109}" srcOrd="3" destOrd="0" presId="urn:microsoft.com/office/officeart/2005/8/layout/process5"/>
    <dgm:cxn modelId="{E1A39976-E857-F649-82ED-E319EA80C604}" type="presParOf" srcId="{47FE0140-253D-F740-A61B-40ACE25E2109}" destId="{B10FC70E-3125-9E4E-BC9A-E17A9E02A080}" srcOrd="0" destOrd="0" presId="urn:microsoft.com/office/officeart/2005/8/layout/process5"/>
    <dgm:cxn modelId="{639A83EF-DB0F-1E44-91E5-9F8E2FC447D4}" type="presParOf" srcId="{A186314D-65D6-2841-A987-9EEC4EF8D023}" destId="{9264F224-400F-0941-B0B2-E790310F09B3}" srcOrd="4" destOrd="0" presId="urn:microsoft.com/office/officeart/2005/8/layout/process5"/>
    <dgm:cxn modelId="{C8CCFB4B-2599-6A4B-AB1D-410C39AE61AC}" type="presParOf" srcId="{A186314D-65D6-2841-A987-9EEC4EF8D023}" destId="{18AD3738-5A7C-F149-9A00-EA65DA6BD0CA}" srcOrd="5" destOrd="0" presId="urn:microsoft.com/office/officeart/2005/8/layout/process5"/>
    <dgm:cxn modelId="{12024EAE-F521-4541-8C1C-27E8093EA1F5}" type="presParOf" srcId="{18AD3738-5A7C-F149-9A00-EA65DA6BD0CA}" destId="{91AFEE30-110A-FB48-A423-DFC4D1616ABE}" srcOrd="0" destOrd="0" presId="urn:microsoft.com/office/officeart/2005/8/layout/process5"/>
    <dgm:cxn modelId="{65CB2566-4150-E04D-8B24-CC018C4F661B}" type="presParOf" srcId="{A186314D-65D6-2841-A987-9EEC4EF8D023}" destId="{3A069692-69BB-074D-B41A-B10BC4927754}"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8EF557-008E-4E35-8BC8-E57C07AB7E9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4720456-D8A3-487D-BB93-83F948E727BB}">
      <dgm:prSet/>
      <dgm:spPr/>
      <dgm:t>
        <a:bodyPr/>
        <a:lstStyle/>
        <a:p>
          <a:pPr>
            <a:lnSpc>
              <a:spcPct val="100000"/>
            </a:lnSpc>
          </a:pPr>
          <a:r>
            <a:rPr lang="en-US" dirty="0"/>
            <a:t>DEGs were analyzed using the R package "Linear Models for Microarray Data </a:t>
          </a:r>
          <a:r>
            <a:rPr lang="en-US" b="1" dirty="0"/>
            <a:t>(</a:t>
          </a:r>
          <a:r>
            <a:rPr lang="en-US" b="1" dirty="0" err="1"/>
            <a:t>limma</a:t>
          </a:r>
          <a:r>
            <a:rPr lang="en-US" b="1" dirty="0"/>
            <a:t>)</a:t>
          </a:r>
          <a:r>
            <a:rPr lang="en-US" dirty="0"/>
            <a:t>" and "</a:t>
          </a:r>
          <a:r>
            <a:rPr lang="en-US" dirty="0" err="1"/>
            <a:t>GEOquery</a:t>
          </a:r>
          <a:r>
            <a:rPr lang="en-US" dirty="0"/>
            <a:t>" package was used to retrieve data from GEO database</a:t>
          </a:r>
        </a:p>
      </dgm:t>
    </dgm:pt>
    <dgm:pt modelId="{8B3A508B-56CD-4160-995E-F6AE8C4B395B}" type="parTrans" cxnId="{26DDED4F-2618-4F0A-89EB-7433930EE752}">
      <dgm:prSet/>
      <dgm:spPr/>
      <dgm:t>
        <a:bodyPr/>
        <a:lstStyle/>
        <a:p>
          <a:endParaRPr lang="en-US"/>
        </a:p>
      </dgm:t>
    </dgm:pt>
    <dgm:pt modelId="{4139AB9F-6539-4A52-B58C-6F96AD44C3A3}" type="sibTrans" cxnId="{26DDED4F-2618-4F0A-89EB-7433930EE752}">
      <dgm:prSet/>
      <dgm:spPr/>
      <dgm:t>
        <a:bodyPr/>
        <a:lstStyle/>
        <a:p>
          <a:endParaRPr lang="en-US"/>
        </a:p>
      </dgm:t>
    </dgm:pt>
    <dgm:pt modelId="{3BC0C2F4-43F2-4B84-A361-8615E79786CD}">
      <dgm:prSet/>
      <dgm:spPr/>
      <dgm:t>
        <a:bodyPr/>
        <a:lstStyle/>
        <a:p>
          <a:pPr>
            <a:lnSpc>
              <a:spcPct val="100000"/>
            </a:lnSpc>
          </a:pPr>
          <a:r>
            <a:rPr lang="en-US" dirty="0"/>
            <a:t>Data was already normalized and log2 transformed, so no further normalization was performed</a:t>
          </a:r>
        </a:p>
      </dgm:t>
    </dgm:pt>
    <dgm:pt modelId="{366617B4-BDAB-4D4C-AF87-A96B2C323AD5}" type="parTrans" cxnId="{4820CC49-CED7-4882-8D47-D0FCD230A727}">
      <dgm:prSet/>
      <dgm:spPr/>
      <dgm:t>
        <a:bodyPr/>
        <a:lstStyle/>
        <a:p>
          <a:endParaRPr lang="en-US"/>
        </a:p>
      </dgm:t>
    </dgm:pt>
    <dgm:pt modelId="{A54CCBEC-6306-49AF-914F-1987731A6DC2}" type="sibTrans" cxnId="{4820CC49-CED7-4882-8D47-D0FCD230A727}">
      <dgm:prSet/>
      <dgm:spPr/>
      <dgm:t>
        <a:bodyPr/>
        <a:lstStyle/>
        <a:p>
          <a:endParaRPr lang="en-US"/>
        </a:p>
      </dgm:t>
    </dgm:pt>
    <dgm:pt modelId="{D51D377B-5672-47BF-9DE1-DBA22A0E5D1E}">
      <dgm:prSet/>
      <dgm:spPr/>
      <dgm:t>
        <a:bodyPr/>
        <a:lstStyle/>
        <a:p>
          <a:pPr>
            <a:lnSpc>
              <a:spcPct val="100000"/>
            </a:lnSpc>
          </a:pPr>
          <a:r>
            <a:rPr lang="en-US" dirty="0"/>
            <a:t>For GPL6480 platform (total RNA), log Foldchange &gt; 2 and adjust. P &lt; 0.05 were used to select DEGs and DELs</a:t>
          </a:r>
        </a:p>
      </dgm:t>
    </dgm:pt>
    <dgm:pt modelId="{92F26265-56C3-486F-9771-5BB4C44E52C1}" type="parTrans" cxnId="{D2D92910-2763-4C0B-BD3C-EF9890E90502}">
      <dgm:prSet/>
      <dgm:spPr/>
      <dgm:t>
        <a:bodyPr/>
        <a:lstStyle/>
        <a:p>
          <a:endParaRPr lang="en-US"/>
        </a:p>
      </dgm:t>
    </dgm:pt>
    <dgm:pt modelId="{3D08789B-5B35-4393-A096-BD5C5DE7D149}" type="sibTrans" cxnId="{D2D92910-2763-4C0B-BD3C-EF9890E90502}">
      <dgm:prSet/>
      <dgm:spPr/>
      <dgm:t>
        <a:bodyPr/>
        <a:lstStyle/>
        <a:p>
          <a:endParaRPr lang="en-US"/>
        </a:p>
      </dgm:t>
    </dgm:pt>
    <dgm:pt modelId="{F7AF824C-6EE2-4796-B40F-D95135D66CB4}">
      <dgm:prSet/>
      <dgm:spPr/>
      <dgm:t>
        <a:bodyPr/>
        <a:lstStyle/>
        <a:p>
          <a:pPr>
            <a:lnSpc>
              <a:spcPct val="100000"/>
            </a:lnSpc>
          </a:pPr>
          <a:r>
            <a:rPr lang="en-US"/>
            <a:t>For GPL8659 platform (micro-RNA), log Foldchange &gt; 1 and adjust. P &lt; 0.05 were used to select DEMs</a:t>
          </a:r>
        </a:p>
      </dgm:t>
    </dgm:pt>
    <dgm:pt modelId="{1EDF0C0D-B9AA-4D48-829D-BD1DB92BC96A}" type="parTrans" cxnId="{C6476CEF-14A1-4F20-BBAC-9E9FA4F125F9}">
      <dgm:prSet/>
      <dgm:spPr/>
      <dgm:t>
        <a:bodyPr/>
        <a:lstStyle/>
        <a:p>
          <a:endParaRPr lang="en-US"/>
        </a:p>
      </dgm:t>
    </dgm:pt>
    <dgm:pt modelId="{D1B75A6D-5529-4470-8C08-44FA5AC9A157}" type="sibTrans" cxnId="{C6476CEF-14A1-4F20-BBAC-9E9FA4F125F9}">
      <dgm:prSet/>
      <dgm:spPr/>
      <dgm:t>
        <a:bodyPr/>
        <a:lstStyle/>
        <a:p>
          <a:endParaRPr lang="en-US"/>
        </a:p>
      </dgm:t>
    </dgm:pt>
    <dgm:pt modelId="{729EEA24-477D-49DC-B2E1-E4C519AC12A8}">
      <dgm:prSet/>
      <dgm:spPr/>
      <dgm:t>
        <a:bodyPr/>
        <a:lstStyle/>
        <a:p>
          <a:pPr>
            <a:lnSpc>
              <a:spcPct val="100000"/>
            </a:lnSpc>
          </a:pPr>
          <a:r>
            <a:rPr lang="en-US"/>
            <a:t>Volcano maps of DELs, DEMs and DEGs were drawn using R software</a:t>
          </a:r>
        </a:p>
      </dgm:t>
    </dgm:pt>
    <dgm:pt modelId="{07C58B13-2686-4102-9E5F-DDDFB65684EB}" type="parTrans" cxnId="{715A1035-23C2-41F6-B24C-1DD1553C144B}">
      <dgm:prSet/>
      <dgm:spPr/>
      <dgm:t>
        <a:bodyPr/>
        <a:lstStyle/>
        <a:p>
          <a:endParaRPr lang="en-US"/>
        </a:p>
      </dgm:t>
    </dgm:pt>
    <dgm:pt modelId="{C1135CDD-AD02-4FEF-9F05-AB170727DBB1}" type="sibTrans" cxnId="{715A1035-23C2-41F6-B24C-1DD1553C144B}">
      <dgm:prSet/>
      <dgm:spPr/>
      <dgm:t>
        <a:bodyPr/>
        <a:lstStyle/>
        <a:p>
          <a:endParaRPr lang="en-US"/>
        </a:p>
      </dgm:t>
    </dgm:pt>
    <dgm:pt modelId="{D54325AE-994B-4E6A-BF14-9F57BC4F573E}">
      <dgm:prSet/>
      <dgm:spPr/>
      <dgm:t>
        <a:bodyPr/>
        <a:lstStyle/>
        <a:p>
          <a:pPr>
            <a:lnSpc>
              <a:spcPct val="100000"/>
            </a:lnSpc>
          </a:pPr>
          <a:r>
            <a:rPr lang="en-US"/>
            <a:t>This data will be used for constructing ceRNA network and protein interaction network</a:t>
          </a:r>
        </a:p>
      </dgm:t>
    </dgm:pt>
    <dgm:pt modelId="{4ACB4C41-6029-410F-8A8F-ACFD11AC16EC}" type="parTrans" cxnId="{65F6799F-6B62-4A2E-8857-7E0B73D6ACB6}">
      <dgm:prSet/>
      <dgm:spPr/>
      <dgm:t>
        <a:bodyPr/>
        <a:lstStyle/>
        <a:p>
          <a:endParaRPr lang="en-US"/>
        </a:p>
      </dgm:t>
    </dgm:pt>
    <dgm:pt modelId="{3118528C-58D5-44D8-B599-53E2503EDB19}" type="sibTrans" cxnId="{65F6799F-6B62-4A2E-8857-7E0B73D6ACB6}">
      <dgm:prSet/>
      <dgm:spPr/>
      <dgm:t>
        <a:bodyPr/>
        <a:lstStyle/>
        <a:p>
          <a:endParaRPr lang="en-US"/>
        </a:p>
      </dgm:t>
    </dgm:pt>
    <dgm:pt modelId="{F244739B-4C6A-430F-9942-A863414AE40C}" type="pres">
      <dgm:prSet presAssocID="{B38EF557-008E-4E35-8BC8-E57C07AB7E92}" presName="root" presStyleCnt="0">
        <dgm:presLayoutVars>
          <dgm:dir/>
          <dgm:resizeHandles val="exact"/>
        </dgm:presLayoutVars>
      </dgm:prSet>
      <dgm:spPr/>
    </dgm:pt>
    <dgm:pt modelId="{F4EE2AE8-E6BB-44FE-9603-FEEB0CEF483A}" type="pres">
      <dgm:prSet presAssocID="{14720456-D8A3-487D-BB93-83F948E727BB}" presName="compNode" presStyleCnt="0"/>
      <dgm:spPr/>
    </dgm:pt>
    <dgm:pt modelId="{5CFAC8D0-F1B1-4108-9F5A-58EC5CA47ACE}" type="pres">
      <dgm:prSet presAssocID="{14720456-D8A3-487D-BB93-83F948E727B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4D0F2382-6B31-4900-B8B1-739C31883067}" type="pres">
      <dgm:prSet presAssocID="{14720456-D8A3-487D-BB93-83F948E727BB}" presName="spaceRect" presStyleCnt="0"/>
      <dgm:spPr/>
    </dgm:pt>
    <dgm:pt modelId="{6F7826B5-3E13-41D2-8829-2B53B6C31E0A}" type="pres">
      <dgm:prSet presAssocID="{14720456-D8A3-487D-BB93-83F948E727BB}" presName="textRect" presStyleLbl="revTx" presStyleIdx="0" presStyleCnt="6">
        <dgm:presLayoutVars>
          <dgm:chMax val="1"/>
          <dgm:chPref val="1"/>
        </dgm:presLayoutVars>
      </dgm:prSet>
      <dgm:spPr/>
    </dgm:pt>
    <dgm:pt modelId="{200DEFF3-51F0-4301-A9F5-289BF705B097}" type="pres">
      <dgm:prSet presAssocID="{4139AB9F-6539-4A52-B58C-6F96AD44C3A3}" presName="sibTrans" presStyleCnt="0"/>
      <dgm:spPr/>
    </dgm:pt>
    <dgm:pt modelId="{FD78E702-C000-4A54-9DB3-52A127910F42}" type="pres">
      <dgm:prSet presAssocID="{3BC0C2F4-43F2-4B84-A361-8615E79786CD}" presName="compNode" presStyleCnt="0"/>
      <dgm:spPr/>
    </dgm:pt>
    <dgm:pt modelId="{2128A3BD-69DB-4A3B-84A3-3B461B1F40F8}" type="pres">
      <dgm:prSet presAssocID="{3BC0C2F4-43F2-4B84-A361-8615E79786C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39DFD065-E6CE-475F-9881-2A83968AC71E}" type="pres">
      <dgm:prSet presAssocID="{3BC0C2F4-43F2-4B84-A361-8615E79786CD}" presName="spaceRect" presStyleCnt="0"/>
      <dgm:spPr/>
    </dgm:pt>
    <dgm:pt modelId="{439A82C2-45E4-4E8C-B49F-70956B173E05}" type="pres">
      <dgm:prSet presAssocID="{3BC0C2F4-43F2-4B84-A361-8615E79786CD}" presName="textRect" presStyleLbl="revTx" presStyleIdx="1" presStyleCnt="6">
        <dgm:presLayoutVars>
          <dgm:chMax val="1"/>
          <dgm:chPref val="1"/>
        </dgm:presLayoutVars>
      </dgm:prSet>
      <dgm:spPr/>
    </dgm:pt>
    <dgm:pt modelId="{EA420E90-F627-4276-801E-56CA51646268}" type="pres">
      <dgm:prSet presAssocID="{A54CCBEC-6306-49AF-914F-1987731A6DC2}" presName="sibTrans" presStyleCnt="0"/>
      <dgm:spPr/>
    </dgm:pt>
    <dgm:pt modelId="{1C59DA26-F85F-4007-8A25-7917C44A4A1F}" type="pres">
      <dgm:prSet presAssocID="{D51D377B-5672-47BF-9DE1-DBA22A0E5D1E}" presName="compNode" presStyleCnt="0"/>
      <dgm:spPr/>
    </dgm:pt>
    <dgm:pt modelId="{C874F11D-DA5A-48C5-AE95-0C5D8ABF8F5D}" type="pres">
      <dgm:prSet presAssocID="{D51D377B-5672-47BF-9DE1-DBA22A0E5D1E}"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NA with solid fill"/>
        </a:ext>
      </dgm:extLst>
    </dgm:pt>
    <dgm:pt modelId="{A43A1682-B4E3-45DE-82D5-D837F62E162B}" type="pres">
      <dgm:prSet presAssocID="{D51D377B-5672-47BF-9DE1-DBA22A0E5D1E}" presName="spaceRect" presStyleCnt="0"/>
      <dgm:spPr/>
    </dgm:pt>
    <dgm:pt modelId="{E044F948-7E62-4945-8931-E05E5EE073D0}" type="pres">
      <dgm:prSet presAssocID="{D51D377B-5672-47BF-9DE1-DBA22A0E5D1E}" presName="textRect" presStyleLbl="revTx" presStyleIdx="2" presStyleCnt="6">
        <dgm:presLayoutVars>
          <dgm:chMax val="1"/>
          <dgm:chPref val="1"/>
        </dgm:presLayoutVars>
      </dgm:prSet>
      <dgm:spPr/>
    </dgm:pt>
    <dgm:pt modelId="{20DE286C-AB67-4DBE-B61D-7A901434F7AC}" type="pres">
      <dgm:prSet presAssocID="{3D08789B-5B35-4393-A096-BD5C5DE7D149}" presName="sibTrans" presStyleCnt="0"/>
      <dgm:spPr/>
    </dgm:pt>
    <dgm:pt modelId="{E6C28961-0B0D-42A8-AB8B-E2E0E020EA0B}" type="pres">
      <dgm:prSet presAssocID="{F7AF824C-6EE2-4796-B40F-D95135D66CB4}" presName="compNode" presStyleCnt="0"/>
      <dgm:spPr/>
    </dgm:pt>
    <dgm:pt modelId="{E991589D-2337-4A0A-B4E8-95BAD3B636FE}" type="pres">
      <dgm:prSet presAssocID="{F7AF824C-6EE2-4796-B40F-D95135D66CB4}"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Fingerprint with solid fill"/>
        </a:ext>
      </dgm:extLst>
    </dgm:pt>
    <dgm:pt modelId="{1205D86C-D6FE-43B9-8D57-FB38234C4C05}" type="pres">
      <dgm:prSet presAssocID="{F7AF824C-6EE2-4796-B40F-D95135D66CB4}" presName="spaceRect" presStyleCnt="0"/>
      <dgm:spPr/>
    </dgm:pt>
    <dgm:pt modelId="{D9ED83A2-7BCB-4F93-9AB5-1C7D0B3B0DB4}" type="pres">
      <dgm:prSet presAssocID="{F7AF824C-6EE2-4796-B40F-D95135D66CB4}" presName="textRect" presStyleLbl="revTx" presStyleIdx="3" presStyleCnt="6">
        <dgm:presLayoutVars>
          <dgm:chMax val="1"/>
          <dgm:chPref val="1"/>
        </dgm:presLayoutVars>
      </dgm:prSet>
      <dgm:spPr/>
    </dgm:pt>
    <dgm:pt modelId="{2571EA40-6548-4D63-B5A5-89C0CF54805C}" type="pres">
      <dgm:prSet presAssocID="{D1B75A6D-5529-4470-8C08-44FA5AC9A157}" presName="sibTrans" presStyleCnt="0"/>
      <dgm:spPr/>
    </dgm:pt>
    <dgm:pt modelId="{83BEF1F8-27EF-4519-92C7-B080DFA2E66C}" type="pres">
      <dgm:prSet presAssocID="{729EEA24-477D-49DC-B2E1-E4C519AC12A8}" presName="compNode" presStyleCnt="0"/>
      <dgm:spPr/>
    </dgm:pt>
    <dgm:pt modelId="{78E85A65-16E6-48BD-85EE-4A9F47F60845}" type="pres">
      <dgm:prSet presAssocID="{729EEA24-477D-49DC-B2E1-E4C519AC12A8}"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Volcano with solid fill"/>
        </a:ext>
      </dgm:extLst>
    </dgm:pt>
    <dgm:pt modelId="{57A73295-D674-4525-B531-5A835411BB79}" type="pres">
      <dgm:prSet presAssocID="{729EEA24-477D-49DC-B2E1-E4C519AC12A8}" presName="spaceRect" presStyleCnt="0"/>
      <dgm:spPr/>
    </dgm:pt>
    <dgm:pt modelId="{9BA8D090-D733-4DC8-A7AB-F5251F01E40B}" type="pres">
      <dgm:prSet presAssocID="{729EEA24-477D-49DC-B2E1-E4C519AC12A8}" presName="textRect" presStyleLbl="revTx" presStyleIdx="4" presStyleCnt="6">
        <dgm:presLayoutVars>
          <dgm:chMax val="1"/>
          <dgm:chPref val="1"/>
        </dgm:presLayoutVars>
      </dgm:prSet>
      <dgm:spPr/>
    </dgm:pt>
    <dgm:pt modelId="{6BEAA36D-6A98-47D7-94DC-9E991FEB960F}" type="pres">
      <dgm:prSet presAssocID="{C1135CDD-AD02-4FEF-9F05-AB170727DBB1}" presName="sibTrans" presStyleCnt="0"/>
      <dgm:spPr/>
    </dgm:pt>
    <dgm:pt modelId="{627F7F25-ABD1-4B73-BAD1-466DA28CC5BE}" type="pres">
      <dgm:prSet presAssocID="{D54325AE-994B-4E6A-BF14-9F57BC4F573E}" presName="compNode" presStyleCnt="0"/>
      <dgm:spPr/>
    </dgm:pt>
    <dgm:pt modelId="{17DBFEC9-E0C4-492E-BC90-548678CB239E}" type="pres">
      <dgm:prSet presAssocID="{D54325AE-994B-4E6A-BF14-9F57BC4F573E}"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Network outline"/>
        </a:ext>
      </dgm:extLst>
    </dgm:pt>
    <dgm:pt modelId="{DBB2B57C-B55A-467B-AB94-D875E1D797B1}" type="pres">
      <dgm:prSet presAssocID="{D54325AE-994B-4E6A-BF14-9F57BC4F573E}" presName="spaceRect" presStyleCnt="0"/>
      <dgm:spPr/>
    </dgm:pt>
    <dgm:pt modelId="{AE2B4114-C847-485D-958C-1764D241E914}" type="pres">
      <dgm:prSet presAssocID="{D54325AE-994B-4E6A-BF14-9F57BC4F573E}" presName="textRect" presStyleLbl="revTx" presStyleIdx="5" presStyleCnt="6">
        <dgm:presLayoutVars>
          <dgm:chMax val="1"/>
          <dgm:chPref val="1"/>
        </dgm:presLayoutVars>
      </dgm:prSet>
      <dgm:spPr/>
    </dgm:pt>
  </dgm:ptLst>
  <dgm:cxnLst>
    <dgm:cxn modelId="{D2D92910-2763-4C0B-BD3C-EF9890E90502}" srcId="{B38EF557-008E-4E35-8BC8-E57C07AB7E92}" destId="{D51D377B-5672-47BF-9DE1-DBA22A0E5D1E}" srcOrd="2" destOrd="0" parTransId="{92F26265-56C3-486F-9771-5BB4C44E52C1}" sibTransId="{3D08789B-5B35-4393-A096-BD5C5DE7D149}"/>
    <dgm:cxn modelId="{E1151B28-42ED-4E75-BB24-57A7998B3F79}" type="presOf" srcId="{B38EF557-008E-4E35-8BC8-E57C07AB7E92}" destId="{F244739B-4C6A-430F-9942-A863414AE40C}" srcOrd="0" destOrd="0" presId="urn:microsoft.com/office/officeart/2018/2/layout/IconLabelList"/>
    <dgm:cxn modelId="{715A1035-23C2-41F6-B24C-1DD1553C144B}" srcId="{B38EF557-008E-4E35-8BC8-E57C07AB7E92}" destId="{729EEA24-477D-49DC-B2E1-E4C519AC12A8}" srcOrd="4" destOrd="0" parTransId="{07C58B13-2686-4102-9E5F-DDDFB65684EB}" sibTransId="{C1135CDD-AD02-4FEF-9F05-AB170727DBB1}"/>
    <dgm:cxn modelId="{4820CC49-CED7-4882-8D47-D0FCD230A727}" srcId="{B38EF557-008E-4E35-8BC8-E57C07AB7E92}" destId="{3BC0C2F4-43F2-4B84-A361-8615E79786CD}" srcOrd="1" destOrd="0" parTransId="{366617B4-BDAB-4D4C-AF87-A96B2C323AD5}" sibTransId="{A54CCBEC-6306-49AF-914F-1987731A6DC2}"/>
    <dgm:cxn modelId="{26DDED4F-2618-4F0A-89EB-7433930EE752}" srcId="{B38EF557-008E-4E35-8BC8-E57C07AB7E92}" destId="{14720456-D8A3-487D-BB93-83F948E727BB}" srcOrd="0" destOrd="0" parTransId="{8B3A508B-56CD-4160-995E-F6AE8C4B395B}" sibTransId="{4139AB9F-6539-4A52-B58C-6F96AD44C3A3}"/>
    <dgm:cxn modelId="{3B960A64-C795-40F9-980D-BA794AE776BF}" type="presOf" srcId="{D51D377B-5672-47BF-9DE1-DBA22A0E5D1E}" destId="{E044F948-7E62-4945-8931-E05E5EE073D0}" srcOrd="0" destOrd="0" presId="urn:microsoft.com/office/officeart/2018/2/layout/IconLabelList"/>
    <dgm:cxn modelId="{65F6799F-6B62-4A2E-8857-7E0B73D6ACB6}" srcId="{B38EF557-008E-4E35-8BC8-E57C07AB7E92}" destId="{D54325AE-994B-4E6A-BF14-9F57BC4F573E}" srcOrd="5" destOrd="0" parTransId="{4ACB4C41-6029-410F-8A8F-ACFD11AC16EC}" sibTransId="{3118528C-58D5-44D8-B599-53E2503EDB19}"/>
    <dgm:cxn modelId="{708299A8-A4AB-48D0-8DF7-4443F2795FE4}" type="presOf" srcId="{D54325AE-994B-4E6A-BF14-9F57BC4F573E}" destId="{AE2B4114-C847-485D-958C-1764D241E914}" srcOrd="0" destOrd="0" presId="urn:microsoft.com/office/officeart/2018/2/layout/IconLabelList"/>
    <dgm:cxn modelId="{6E0BCBB9-FF8D-4466-90C6-3FEBD934F078}" type="presOf" srcId="{729EEA24-477D-49DC-B2E1-E4C519AC12A8}" destId="{9BA8D090-D733-4DC8-A7AB-F5251F01E40B}" srcOrd="0" destOrd="0" presId="urn:microsoft.com/office/officeart/2018/2/layout/IconLabelList"/>
    <dgm:cxn modelId="{35A3FEC7-17A8-47F6-928E-BD12A0353816}" type="presOf" srcId="{F7AF824C-6EE2-4796-B40F-D95135D66CB4}" destId="{D9ED83A2-7BCB-4F93-9AB5-1C7D0B3B0DB4}" srcOrd="0" destOrd="0" presId="urn:microsoft.com/office/officeart/2018/2/layout/IconLabelList"/>
    <dgm:cxn modelId="{4C6735CC-7B24-4F04-9E5C-D620F23C4547}" type="presOf" srcId="{14720456-D8A3-487D-BB93-83F948E727BB}" destId="{6F7826B5-3E13-41D2-8829-2B53B6C31E0A}" srcOrd="0" destOrd="0" presId="urn:microsoft.com/office/officeart/2018/2/layout/IconLabelList"/>
    <dgm:cxn modelId="{14E869EA-22D2-41CF-8241-119337E4B0E5}" type="presOf" srcId="{3BC0C2F4-43F2-4B84-A361-8615E79786CD}" destId="{439A82C2-45E4-4E8C-B49F-70956B173E05}" srcOrd="0" destOrd="0" presId="urn:microsoft.com/office/officeart/2018/2/layout/IconLabelList"/>
    <dgm:cxn modelId="{C6476CEF-14A1-4F20-BBAC-9E9FA4F125F9}" srcId="{B38EF557-008E-4E35-8BC8-E57C07AB7E92}" destId="{F7AF824C-6EE2-4796-B40F-D95135D66CB4}" srcOrd="3" destOrd="0" parTransId="{1EDF0C0D-B9AA-4D48-829D-BD1DB92BC96A}" sibTransId="{D1B75A6D-5529-4470-8C08-44FA5AC9A157}"/>
    <dgm:cxn modelId="{134E3657-05DF-46E7-AC20-2A94AB0BB38F}" type="presParOf" srcId="{F244739B-4C6A-430F-9942-A863414AE40C}" destId="{F4EE2AE8-E6BB-44FE-9603-FEEB0CEF483A}" srcOrd="0" destOrd="0" presId="urn:microsoft.com/office/officeart/2018/2/layout/IconLabelList"/>
    <dgm:cxn modelId="{B4881471-357B-439C-8C0A-D6EAE8667B82}" type="presParOf" srcId="{F4EE2AE8-E6BB-44FE-9603-FEEB0CEF483A}" destId="{5CFAC8D0-F1B1-4108-9F5A-58EC5CA47ACE}" srcOrd="0" destOrd="0" presId="urn:microsoft.com/office/officeart/2018/2/layout/IconLabelList"/>
    <dgm:cxn modelId="{D24D0DFF-C622-46D0-AFB6-A0E65289F6D8}" type="presParOf" srcId="{F4EE2AE8-E6BB-44FE-9603-FEEB0CEF483A}" destId="{4D0F2382-6B31-4900-B8B1-739C31883067}" srcOrd="1" destOrd="0" presId="urn:microsoft.com/office/officeart/2018/2/layout/IconLabelList"/>
    <dgm:cxn modelId="{AE9E16D3-B1D4-4A27-9045-577EFACC10B8}" type="presParOf" srcId="{F4EE2AE8-E6BB-44FE-9603-FEEB0CEF483A}" destId="{6F7826B5-3E13-41D2-8829-2B53B6C31E0A}" srcOrd="2" destOrd="0" presId="urn:microsoft.com/office/officeart/2018/2/layout/IconLabelList"/>
    <dgm:cxn modelId="{55ADCF58-8788-40B4-924C-1009AAA9F09F}" type="presParOf" srcId="{F244739B-4C6A-430F-9942-A863414AE40C}" destId="{200DEFF3-51F0-4301-A9F5-289BF705B097}" srcOrd="1" destOrd="0" presId="urn:microsoft.com/office/officeart/2018/2/layout/IconLabelList"/>
    <dgm:cxn modelId="{BDD99487-9BA6-472A-B454-812F0705D640}" type="presParOf" srcId="{F244739B-4C6A-430F-9942-A863414AE40C}" destId="{FD78E702-C000-4A54-9DB3-52A127910F42}" srcOrd="2" destOrd="0" presId="urn:microsoft.com/office/officeart/2018/2/layout/IconLabelList"/>
    <dgm:cxn modelId="{26C69723-0812-481C-AD99-87E20BC7CF4A}" type="presParOf" srcId="{FD78E702-C000-4A54-9DB3-52A127910F42}" destId="{2128A3BD-69DB-4A3B-84A3-3B461B1F40F8}" srcOrd="0" destOrd="0" presId="urn:microsoft.com/office/officeart/2018/2/layout/IconLabelList"/>
    <dgm:cxn modelId="{ED6A67F7-8935-4F98-BD9A-FBFC97E93E06}" type="presParOf" srcId="{FD78E702-C000-4A54-9DB3-52A127910F42}" destId="{39DFD065-E6CE-475F-9881-2A83968AC71E}" srcOrd="1" destOrd="0" presId="urn:microsoft.com/office/officeart/2018/2/layout/IconLabelList"/>
    <dgm:cxn modelId="{784A3F37-6BE5-444E-AF86-237D8C17D560}" type="presParOf" srcId="{FD78E702-C000-4A54-9DB3-52A127910F42}" destId="{439A82C2-45E4-4E8C-B49F-70956B173E05}" srcOrd="2" destOrd="0" presId="urn:microsoft.com/office/officeart/2018/2/layout/IconLabelList"/>
    <dgm:cxn modelId="{DA742624-39BE-4302-A06D-B4D668047E34}" type="presParOf" srcId="{F244739B-4C6A-430F-9942-A863414AE40C}" destId="{EA420E90-F627-4276-801E-56CA51646268}" srcOrd="3" destOrd="0" presId="urn:microsoft.com/office/officeart/2018/2/layout/IconLabelList"/>
    <dgm:cxn modelId="{8AAF7365-8CE5-413E-B589-79903C69BEC0}" type="presParOf" srcId="{F244739B-4C6A-430F-9942-A863414AE40C}" destId="{1C59DA26-F85F-4007-8A25-7917C44A4A1F}" srcOrd="4" destOrd="0" presId="urn:microsoft.com/office/officeart/2018/2/layout/IconLabelList"/>
    <dgm:cxn modelId="{3FF19332-D6BD-40BE-A211-85FF0B176621}" type="presParOf" srcId="{1C59DA26-F85F-4007-8A25-7917C44A4A1F}" destId="{C874F11D-DA5A-48C5-AE95-0C5D8ABF8F5D}" srcOrd="0" destOrd="0" presId="urn:microsoft.com/office/officeart/2018/2/layout/IconLabelList"/>
    <dgm:cxn modelId="{0117C617-9D1A-46DE-90C0-09055ED937E7}" type="presParOf" srcId="{1C59DA26-F85F-4007-8A25-7917C44A4A1F}" destId="{A43A1682-B4E3-45DE-82D5-D837F62E162B}" srcOrd="1" destOrd="0" presId="urn:microsoft.com/office/officeart/2018/2/layout/IconLabelList"/>
    <dgm:cxn modelId="{2BC8E648-ACBF-449A-9F52-E0A163FD0A0D}" type="presParOf" srcId="{1C59DA26-F85F-4007-8A25-7917C44A4A1F}" destId="{E044F948-7E62-4945-8931-E05E5EE073D0}" srcOrd="2" destOrd="0" presId="urn:microsoft.com/office/officeart/2018/2/layout/IconLabelList"/>
    <dgm:cxn modelId="{78F90DFF-BD26-4793-89A9-F0F1AC75EF82}" type="presParOf" srcId="{F244739B-4C6A-430F-9942-A863414AE40C}" destId="{20DE286C-AB67-4DBE-B61D-7A901434F7AC}" srcOrd="5" destOrd="0" presId="urn:microsoft.com/office/officeart/2018/2/layout/IconLabelList"/>
    <dgm:cxn modelId="{4A30E38D-21FB-4256-9E12-85A2773F311E}" type="presParOf" srcId="{F244739B-4C6A-430F-9942-A863414AE40C}" destId="{E6C28961-0B0D-42A8-AB8B-E2E0E020EA0B}" srcOrd="6" destOrd="0" presId="urn:microsoft.com/office/officeart/2018/2/layout/IconLabelList"/>
    <dgm:cxn modelId="{BD3B7020-27B8-4912-B7E7-180DD541499F}" type="presParOf" srcId="{E6C28961-0B0D-42A8-AB8B-E2E0E020EA0B}" destId="{E991589D-2337-4A0A-B4E8-95BAD3B636FE}" srcOrd="0" destOrd="0" presId="urn:microsoft.com/office/officeart/2018/2/layout/IconLabelList"/>
    <dgm:cxn modelId="{D366BC39-4466-4100-9F40-2051F98AE9E5}" type="presParOf" srcId="{E6C28961-0B0D-42A8-AB8B-E2E0E020EA0B}" destId="{1205D86C-D6FE-43B9-8D57-FB38234C4C05}" srcOrd="1" destOrd="0" presId="urn:microsoft.com/office/officeart/2018/2/layout/IconLabelList"/>
    <dgm:cxn modelId="{62838DB9-5704-45F8-9CE7-134C4A15F160}" type="presParOf" srcId="{E6C28961-0B0D-42A8-AB8B-E2E0E020EA0B}" destId="{D9ED83A2-7BCB-4F93-9AB5-1C7D0B3B0DB4}" srcOrd="2" destOrd="0" presId="urn:microsoft.com/office/officeart/2018/2/layout/IconLabelList"/>
    <dgm:cxn modelId="{55043A4C-74D7-48C4-8531-EB5A416AF095}" type="presParOf" srcId="{F244739B-4C6A-430F-9942-A863414AE40C}" destId="{2571EA40-6548-4D63-B5A5-89C0CF54805C}" srcOrd="7" destOrd="0" presId="urn:microsoft.com/office/officeart/2018/2/layout/IconLabelList"/>
    <dgm:cxn modelId="{1BEB89CA-F637-4F27-9C18-C63EB8BC5D19}" type="presParOf" srcId="{F244739B-4C6A-430F-9942-A863414AE40C}" destId="{83BEF1F8-27EF-4519-92C7-B080DFA2E66C}" srcOrd="8" destOrd="0" presId="urn:microsoft.com/office/officeart/2018/2/layout/IconLabelList"/>
    <dgm:cxn modelId="{97B92DE4-96ED-4AD6-ADD9-8A009DA48988}" type="presParOf" srcId="{83BEF1F8-27EF-4519-92C7-B080DFA2E66C}" destId="{78E85A65-16E6-48BD-85EE-4A9F47F60845}" srcOrd="0" destOrd="0" presId="urn:microsoft.com/office/officeart/2018/2/layout/IconLabelList"/>
    <dgm:cxn modelId="{213F21E9-E989-40B3-A624-BF6A28E69931}" type="presParOf" srcId="{83BEF1F8-27EF-4519-92C7-B080DFA2E66C}" destId="{57A73295-D674-4525-B531-5A835411BB79}" srcOrd="1" destOrd="0" presId="urn:microsoft.com/office/officeart/2018/2/layout/IconLabelList"/>
    <dgm:cxn modelId="{970D3B08-C9FB-4BBA-A6E3-116D674F8D2F}" type="presParOf" srcId="{83BEF1F8-27EF-4519-92C7-B080DFA2E66C}" destId="{9BA8D090-D733-4DC8-A7AB-F5251F01E40B}" srcOrd="2" destOrd="0" presId="urn:microsoft.com/office/officeart/2018/2/layout/IconLabelList"/>
    <dgm:cxn modelId="{F9A4A01F-A8F5-4B3A-A2C5-FB2F1A2D870D}" type="presParOf" srcId="{F244739B-4C6A-430F-9942-A863414AE40C}" destId="{6BEAA36D-6A98-47D7-94DC-9E991FEB960F}" srcOrd="9" destOrd="0" presId="urn:microsoft.com/office/officeart/2018/2/layout/IconLabelList"/>
    <dgm:cxn modelId="{690C31F1-4BAD-493A-9B90-0F56EA16BA1C}" type="presParOf" srcId="{F244739B-4C6A-430F-9942-A863414AE40C}" destId="{627F7F25-ABD1-4B73-BAD1-466DA28CC5BE}" srcOrd="10" destOrd="0" presId="urn:microsoft.com/office/officeart/2018/2/layout/IconLabelList"/>
    <dgm:cxn modelId="{1148C5A1-FD41-4F11-BD40-E02DEC1AEE59}" type="presParOf" srcId="{627F7F25-ABD1-4B73-BAD1-466DA28CC5BE}" destId="{17DBFEC9-E0C4-492E-BC90-548678CB239E}" srcOrd="0" destOrd="0" presId="urn:microsoft.com/office/officeart/2018/2/layout/IconLabelList"/>
    <dgm:cxn modelId="{A1177CE0-6498-4F38-AD20-F3A4B0E53221}" type="presParOf" srcId="{627F7F25-ABD1-4B73-BAD1-466DA28CC5BE}" destId="{DBB2B57C-B55A-467B-AB94-D875E1D797B1}" srcOrd="1" destOrd="0" presId="urn:microsoft.com/office/officeart/2018/2/layout/IconLabelList"/>
    <dgm:cxn modelId="{FB41A2D0-3FD5-4502-AA42-B731EA9073D2}" type="presParOf" srcId="{627F7F25-ABD1-4B73-BAD1-466DA28CC5BE}" destId="{AE2B4114-C847-485D-958C-1764D241E91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4D51C7-80DA-4E9D-872B-CF752810519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FE76F87-11DA-42EF-89C3-82D5DFFE3317}">
      <dgm:prSet custT="1"/>
      <dgm:spPr/>
      <dgm:t>
        <a:bodyPr/>
        <a:lstStyle/>
        <a:p>
          <a:pPr>
            <a:lnSpc>
              <a:spcPct val="100000"/>
            </a:lnSpc>
          </a:pPr>
          <a:r>
            <a:rPr lang="en-US" sz="1400" dirty="0"/>
            <a:t>DAVID database was used to perform functional interpretation of DEGs</a:t>
          </a:r>
        </a:p>
      </dgm:t>
    </dgm:pt>
    <dgm:pt modelId="{23FC1626-B5BA-4B39-B117-D6A61E2DC1CC}" type="parTrans" cxnId="{AE3BA8B3-F707-400B-B10A-3DFB46DC1634}">
      <dgm:prSet/>
      <dgm:spPr/>
      <dgm:t>
        <a:bodyPr/>
        <a:lstStyle/>
        <a:p>
          <a:endParaRPr lang="en-US" sz="2400"/>
        </a:p>
      </dgm:t>
    </dgm:pt>
    <dgm:pt modelId="{9DCE3A00-8DAB-4E33-A29C-4C514377A702}" type="sibTrans" cxnId="{AE3BA8B3-F707-400B-B10A-3DFB46DC1634}">
      <dgm:prSet/>
      <dgm:spPr/>
      <dgm:t>
        <a:bodyPr/>
        <a:lstStyle/>
        <a:p>
          <a:endParaRPr lang="en-US" sz="2400"/>
        </a:p>
      </dgm:t>
    </dgm:pt>
    <dgm:pt modelId="{941BA5B6-A382-4C02-97A4-CE2319C9DC1F}">
      <dgm:prSet custT="1"/>
      <dgm:spPr/>
      <dgm:t>
        <a:bodyPr/>
        <a:lstStyle/>
        <a:p>
          <a:pPr>
            <a:lnSpc>
              <a:spcPct val="100000"/>
            </a:lnSpc>
          </a:pPr>
          <a:r>
            <a:rPr lang="en-US" sz="1400"/>
            <a:t>Gene Ontology (GO) was performed to identify the biological process, cellular component, and molecular function hierarchies.</a:t>
          </a:r>
        </a:p>
      </dgm:t>
    </dgm:pt>
    <dgm:pt modelId="{9319DBD1-F90E-4C8D-9010-D5FB093ED7EF}" type="parTrans" cxnId="{4198E4F9-D3D8-44C3-9DE7-36E259BC52AE}">
      <dgm:prSet/>
      <dgm:spPr/>
      <dgm:t>
        <a:bodyPr/>
        <a:lstStyle/>
        <a:p>
          <a:endParaRPr lang="en-US" sz="2400"/>
        </a:p>
      </dgm:t>
    </dgm:pt>
    <dgm:pt modelId="{DE1F501B-72EE-452B-B3AE-D2BD38A46B7B}" type="sibTrans" cxnId="{4198E4F9-D3D8-44C3-9DE7-36E259BC52AE}">
      <dgm:prSet/>
      <dgm:spPr/>
      <dgm:t>
        <a:bodyPr/>
        <a:lstStyle/>
        <a:p>
          <a:endParaRPr lang="en-US" sz="2400"/>
        </a:p>
      </dgm:t>
    </dgm:pt>
    <dgm:pt modelId="{02001277-7991-4597-965A-3B3CFC3F57D3}">
      <dgm:prSet custT="1"/>
      <dgm:spPr/>
      <dgm:t>
        <a:bodyPr/>
        <a:lstStyle/>
        <a:p>
          <a:pPr>
            <a:lnSpc>
              <a:spcPct val="100000"/>
            </a:lnSpc>
          </a:pPr>
          <a:r>
            <a:rPr lang="en-US" sz="1400"/>
            <a:t>Kyoto Encyclopedia of Genes and Genomes (KEGG) pathway analysis was performed to map genes to KEGG pathways.</a:t>
          </a:r>
        </a:p>
      </dgm:t>
    </dgm:pt>
    <dgm:pt modelId="{23E23560-27E8-4EBD-86F1-E73719A3C932}" type="parTrans" cxnId="{6E1BDC2C-A3D9-409F-B644-953A635D7824}">
      <dgm:prSet/>
      <dgm:spPr/>
      <dgm:t>
        <a:bodyPr/>
        <a:lstStyle/>
        <a:p>
          <a:endParaRPr lang="en-US" sz="2400"/>
        </a:p>
      </dgm:t>
    </dgm:pt>
    <dgm:pt modelId="{DD1D25B2-A618-413A-B391-0B51A18E47CC}" type="sibTrans" cxnId="{6E1BDC2C-A3D9-409F-B644-953A635D7824}">
      <dgm:prSet/>
      <dgm:spPr/>
      <dgm:t>
        <a:bodyPr/>
        <a:lstStyle/>
        <a:p>
          <a:endParaRPr lang="en-US" sz="2400"/>
        </a:p>
      </dgm:t>
    </dgm:pt>
    <dgm:pt modelId="{2675E407-FDCD-46E1-BB7B-7795A2BEEE39}">
      <dgm:prSet custT="1"/>
      <dgm:spPr/>
      <dgm:t>
        <a:bodyPr/>
        <a:lstStyle/>
        <a:p>
          <a:pPr>
            <a:lnSpc>
              <a:spcPct val="100000"/>
            </a:lnSpc>
          </a:pPr>
          <a:r>
            <a:rPr lang="en-US" sz="1400" dirty="0"/>
            <a:t>GO and KEGG pathway analyses were performed twice, </a:t>
          </a:r>
          <a:r>
            <a:rPr lang="en-US" sz="1400" b="1" dirty="0"/>
            <a:t>first</a:t>
          </a:r>
          <a:r>
            <a:rPr lang="en-US" sz="1400" dirty="0"/>
            <a:t> using the differentially expressed genes from the GEO dataset and </a:t>
          </a:r>
          <a:r>
            <a:rPr lang="en-US" sz="1400" b="1" dirty="0"/>
            <a:t>second</a:t>
          </a:r>
          <a:r>
            <a:rPr lang="en-US" sz="1400" dirty="0"/>
            <a:t> using the genes involved in the PPI network constructed after performing the intersection with predicted mRNAs.</a:t>
          </a:r>
        </a:p>
      </dgm:t>
    </dgm:pt>
    <dgm:pt modelId="{5AA55F81-2C28-4253-9076-1057560C8137}" type="parTrans" cxnId="{86E3D661-2031-45EA-9520-D3AF27B85ED0}">
      <dgm:prSet/>
      <dgm:spPr/>
      <dgm:t>
        <a:bodyPr/>
        <a:lstStyle/>
        <a:p>
          <a:endParaRPr lang="en-US" sz="2400"/>
        </a:p>
      </dgm:t>
    </dgm:pt>
    <dgm:pt modelId="{4C69A0D8-2280-4DCE-BD91-51FE3CE5794A}" type="sibTrans" cxnId="{86E3D661-2031-45EA-9520-D3AF27B85ED0}">
      <dgm:prSet/>
      <dgm:spPr/>
      <dgm:t>
        <a:bodyPr/>
        <a:lstStyle/>
        <a:p>
          <a:endParaRPr lang="en-US" sz="2400"/>
        </a:p>
      </dgm:t>
    </dgm:pt>
    <dgm:pt modelId="{F8CD337C-309F-46C9-874A-B9E63F998569}">
      <dgm:prSet custT="1"/>
      <dgm:spPr/>
      <dgm:t>
        <a:bodyPr/>
        <a:lstStyle/>
        <a:p>
          <a:pPr>
            <a:lnSpc>
              <a:spcPct val="100000"/>
            </a:lnSpc>
          </a:pPr>
          <a:r>
            <a:rPr lang="en-US" sz="1400"/>
            <a:t>A P value of &lt;0.05 was set as the cut-off criterion for the significance of the GO and pathway term enrichment in the DEGs.</a:t>
          </a:r>
        </a:p>
      </dgm:t>
    </dgm:pt>
    <dgm:pt modelId="{B9F94AD7-A25D-44CE-9587-7F99198BD3DC}" type="parTrans" cxnId="{074AD081-57EA-486E-8B3C-86DC7D08D987}">
      <dgm:prSet/>
      <dgm:spPr/>
      <dgm:t>
        <a:bodyPr/>
        <a:lstStyle/>
        <a:p>
          <a:endParaRPr lang="en-US" sz="2400"/>
        </a:p>
      </dgm:t>
    </dgm:pt>
    <dgm:pt modelId="{F773B07E-E601-4CB8-B3E7-4CA95FF726E7}" type="sibTrans" cxnId="{074AD081-57EA-486E-8B3C-86DC7D08D987}">
      <dgm:prSet/>
      <dgm:spPr/>
      <dgm:t>
        <a:bodyPr/>
        <a:lstStyle/>
        <a:p>
          <a:endParaRPr lang="en-US" sz="2400"/>
        </a:p>
      </dgm:t>
    </dgm:pt>
    <dgm:pt modelId="{004F08A1-593A-4197-A256-3757D58F694D}">
      <dgm:prSet custT="1"/>
      <dgm:spPr/>
      <dgm:t>
        <a:bodyPr/>
        <a:lstStyle/>
        <a:p>
          <a:pPr>
            <a:lnSpc>
              <a:spcPct val="100000"/>
            </a:lnSpc>
          </a:pPr>
          <a:r>
            <a:rPr lang="en-US" sz="1400"/>
            <a:t>All analyses were performed using an R script.</a:t>
          </a:r>
        </a:p>
      </dgm:t>
    </dgm:pt>
    <dgm:pt modelId="{77FB5E38-92A8-459C-8A19-D7AB923C1634}" type="parTrans" cxnId="{7049DD72-49E5-4E48-9671-6EDFA63E2E31}">
      <dgm:prSet/>
      <dgm:spPr/>
      <dgm:t>
        <a:bodyPr/>
        <a:lstStyle/>
        <a:p>
          <a:endParaRPr lang="en-US" sz="2400"/>
        </a:p>
      </dgm:t>
    </dgm:pt>
    <dgm:pt modelId="{4BD6B28F-FA7B-4D4E-BE12-1983485C8D3B}" type="sibTrans" cxnId="{7049DD72-49E5-4E48-9671-6EDFA63E2E31}">
      <dgm:prSet/>
      <dgm:spPr/>
      <dgm:t>
        <a:bodyPr/>
        <a:lstStyle/>
        <a:p>
          <a:endParaRPr lang="en-US" sz="2400"/>
        </a:p>
      </dgm:t>
    </dgm:pt>
    <dgm:pt modelId="{7F2A463E-C4B9-4E5C-89A8-9F20CDA82591}" type="pres">
      <dgm:prSet presAssocID="{F04D51C7-80DA-4E9D-872B-CF7528105192}" presName="root" presStyleCnt="0">
        <dgm:presLayoutVars>
          <dgm:dir/>
          <dgm:resizeHandles val="exact"/>
        </dgm:presLayoutVars>
      </dgm:prSet>
      <dgm:spPr/>
    </dgm:pt>
    <dgm:pt modelId="{6BEF7A65-4CFB-4ABD-B7C6-1C4247C50619}" type="pres">
      <dgm:prSet presAssocID="{EFE76F87-11DA-42EF-89C3-82D5DFFE3317}" presName="compNode" presStyleCnt="0"/>
      <dgm:spPr/>
    </dgm:pt>
    <dgm:pt modelId="{E53187E6-B89C-4CA7-88A6-2D3ED2133083}" type="pres">
      <dgm:prSet presAssocID="{EFE76F87-11DA-42EF-89C3-82D5DFFE3317}"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atabase with solid fill"/>
        </a:ext>
      </dgm:extLst>
    </dgm:pt>
    <dgm:pt modelId="{2D82EF68-BD24-43C1-995A-1F98CFB28AE1}" type="pres">
      <dgm:prSet presAssocID="{EFE76F87-11DA-42EF-89C3-82D5DFFE3317}" presName="spaceRect" presStyleCnt="0"/>
      <dgm:spPr/>
    </dgm:pt>
    <dgm:pt modelId="{A3DD8955-8436-46AD-BBBE-4ECE6873BF50}" type="pres">
      <dgm:prSet presAssocID="{EFE76F87-11DA-42EF-89C3-82D5DFFE3317}" presName="textRect" presStyleLbl="revTx" presStyleIdx="0" presStyleCnt="6">
        <dgm:presLayoutVars>
          <dgm:chMax val="1"/>
          <dgm:chPref val="1"/>
        </dgm:presLayoutVars>
      </dgm:prSet>
      <dgm:spPr/>
    </dgm:pt>
    <dgm:pt modelId="{33FBF0A3-0768-4163-992A-A07412F5F8E7}" type="pres">
      <dgm:prSet presAssocID="{9DCE3A00-8DAB-4E33-A29C-4C514377A702}" presName="sibTrans" presStyleCnt="0"/>
      <dgm:spPr/>
    </dgm:pt>
    <dgm:pt modelId="{D2E3402B-718B-4534-A2E8-E605D628F6EA}" type="pres">
      <dgm:prSet presAssocID="{941BA5B6-A382-4C02-97A4-CE2319C9DC1F}" presName="compNode" presStyleCnt="0"/>
      <dgm:spPr/>
    </dgm:pt>
    <dgm:pt modelId="{F817F917-5438-471B-8868-0AADE763B11D}" type="pres">
      <dgm:prSet presAssocID="{941BA5B6-A382-4C02-97A4-CE2319C9DC1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nching Diagram"/>
        </a:ext>
      </dgm:extLst>
    </dgm:pt>
    <dgm:pt modelId="{6412AE2F-8BD1-447F-8138-BB1BB09D4339}" type="pres">
      <dgm:prSet presAssocID="{941BA5B6-A382-4C02-97A4-CE2319C9DC1F}" presName="spaceRect" presStyleCnt="0"/>
      <dgm:spPr/>
    </dgm:pt>
    <dgm:pt modelId="{0D157454-0670-40E5-8C0A-7BE46BA22729}" type="pres">
      <dgm:prSet presAssocID="{941BA5B6-A382-4C02-97A4-CE2319C9DC1F}" presName="textRect" presStyleLbl="revTx" presStyleIdx="1" presStyleCnt="6">
        <dgm:presLayoutVars>
          <dgm:chMax val="1"/>
          <dgm:chPref val="1"/>
        </dgm:presLayoutVars>
      </dgm:prSet>
      <dgm:spPr/>
    </dgm:pt>
    <dgm:pt modelId="{73B4EAE9-B751-4026-9AAF-20172679BE3E}" type="pres">
      <dgm:prSet presAssocID="{DE1F501B-72EE-452B-B3AE-D2BD38A46B7B}" presName="sibTrans" presStyleCnt="0"/>
      <dgm:spPr/>
    </dgm:pt>
    <dgm:pt modelId="{FC35D878-9680-46D9-A6C7-6E64DD869C8B}" type="pres">
      <dgm:prSet presAssocID="{02001277-7991-4597-965A-3B3CFC3F57D3}" presName="compNode" presStyleCnt="0"/>
      <dgm:spPr/>
    </dgm:pt>
    <dgm:pt modelId="{9EFD7448-76E1-4E7D-8704-ACC0C5C0D54E}" type="pres">
      <dgm:prSet presAssocID="{02001277-7991-4597-965A-3B3CFC3F57D3}"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etri Dish outline"/>
        </a:ext>
      </dgm:extLst>
    </dgm:pt>
    <dgm:pt modelId="{44C84EFD-70C3-483D-8D87-5BDBE2B8431B}" type="pres">
      <dgm:prSet presAssocID="{02001277-7991-4597-965A-3B3CFC3F57D3}" presName="spaceRect" presStyleCnt="0"/>
      <dgm:spPr/>
    </dgm:pt>
    <dgm:pt modelId="{14BA921D-792C-4DE6-A88C-954DD6FB9B5A}" type="pres">
      <dgm:prSet presAssocID="{02001277-7991-4597-965A-3B3CFC3F57D3}" presName="textRect" presStyleLbl="revTx" presStyleIdx="2" presStyleCnt="6">
        <dgm:presLayoutVars>
          <dgm:chMax val="1"/>
          <dgm:chPref val="1"/>
        </dgm:presLayoutVars>
      </dgm:prSet>
      <dgm:spPr/>
    </dgm:pt>
    <dgm:pt modelId="{C41477D6-BCC3-412F-8AE8-C3093C22D2A9}" type="pres">
      <dgm:prSet presAssocID="{DD1D25B2-A618-413A-B391-0B51A18E47CC}" presName="sibTrans" presStyleCnt="0"/>
      <dgm:spPr/>
    </dgm:pt>
    <dgm:pt modelId="{DBD4601A-1751-40A9-8D99-3E8F934A19F8}" type="pres">
      <dgm:prSet presAssocID="{2675E407-FDCD-46E1-BB7B-7795A2BEEE39}" presName="compNode" presStyleCnt="0"/>
      <dgm:spPr/>
    </dgm:pt>
    <dgm:pt modelId="{8A02866C-233E-4E8E-A6C4-9A665CD6E30D}" type="pres">
      <dgm:prSet presAssocID="{2675E407-FDCD-46E1-BB7B-7795A2BEEE3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nger Print"/>
        </a:ext>
      </dgm:extLst>
    </dgm:pt>
    <dgm:pt modelId="{1C759D6C-2F65-4CAF-88A8-68B4B40FEB60}" type="pres">
      <dgm:prSet presAssocID="{2675E407-FDCD-46E1-BB7B-7795A2BEEE39}" presName="spaceRect" presStyleCnt="0"/>
      <dgm:spPr/>
    </dgm:pt>
    <dgm:pt modelId="{D2DE73CE-BAED-4D93-9D5B-0BCDE7F8F6E4}" type="pres">
      <dgm:prSet presAssocID="{2675E407-FDCD-46E1-BB7B-7795A2BEEE39}" presName="textRect" presStyleLbl="revTx" presStyleIdx="3" presStyleCnt="6">
        <dgm:presLayoutVars>
          <dgm:chMax val="1"/>
          <dgm:chPref val="1"/>
        </dgm:presLayoutVars>
      </dgm:prSet>
      <dgm:spPr/>
    </dgm:pt>
    <dgm:pt modelId="{C7635C08-B848-4C58-BFC2-8DF59A60A08B}" type="pres">
      <dgm:prSet presAssocID="{4C69A0D8-2280-4DCE-BD91-51FE3CE5794A}" presName="sibTrans" presStyleCnt="0"/>
      <dgm:spPr/>
    </dgm:pt>
    <dgm:pt modelId="{05F08EA9-016E-4616-B88E-5A41FACAB50D}" type="pres">
      <dgm:prSet presAssocID="{F8CD337C-309F-46C9-874A-B9E63F998569}" presName="compNode" presStyleCnt="0"/>
      <dgm:spPr/>
    </dgm:pt>
    <dgm:pt modelId="{AD81EFA2-5358-443B-BB25-127FF699559F}" type="pres">
      <dgm:prSet presAssocID="{F8CD337C-309F-46C9-874A-B9E63F99856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9632B337-98F9-435F-B8CC-268BDFAAECCD}" type="pres">
      <dgm:prSet presAssocID="{F8CD337C-309F-46C9-874A-B9E63F998569}" presName="spaceRect" presStyleCnt="0"/>
      <dgm:spPr/>
    </dgm:pt>
    <dgm:pt modelId="{FFF89173-8E7F-447E-9CA2-7C46D10F70BE}" type="pres">
      <dgm:prSet presAssocID="{F8CD337C-309F-46C9-874A-B9E63F998569}" presName="textRect" presStyleLbl="revTx" presStyleIdx="4" presStyleCnt="6">
        <dgm:presLayoutVars>
          <dgm:chMax val="1"/>
          <dgm:chPref val="1"/>
        </dgm:presLayoutVars>
      </dgm:prSet>
      <dgm:spPr/>
    </dgm:pt>
    <dgm:pt modelId="{E56D7EAC-BC7D-4128-AB03-ABDE5DCD6D77}" type="pres">
      <dgm:prSet presAssocID="{F773B07E-E601-4CB8-B3E7-4CA95FF726E7}" presName="sibTrans" presStyleCnt="0"/>
      <dgm:spPr/>
    </dgm:pt>
    <dgm:pt modelId="{EB700BE9-5528-4293-AC43-471E0F19C5C7}" type="pres">
      <dgm:prSet presAssocID="{004F08A1-593A-4197-A256-3757D58F694D}" presName="compNode" presStyleCnt="0"/>
      <dgm:spPr/>
    </dgm:pt>
    <dgm:pt modelId="{A3EAFE45-9CF7-4EC3-AD59-0CD79F048D15}" type="pres">
      <dgm:prSet presAssocID="{004F08A1-593A-4197-A256-3757D58F694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ocument"/>
        </a:ext>
      </dgm:extLst>
    </dgm:pt>
    <dgm:pt modelId="{7A04A887-3CA3-4A4C-A412-089F2FD91EE8}" type="pres">
      <dgm:prSet presAssocID="{004F08A1-593A-4197-A256-3757D58F694D}" presName="spaceRect" presStyleCnt="0"/>
      <dgm:spPr/>
    </dgm:pt>
    <dgm:pt modelId="{DD6B7D14-B543-4F9D-80EE-B151870727C9}" type="pres">
      <dgm:prSet presAssocID="{004F08A1-593A-4197-A256-3757D58F694D}" presName="textRect" presStyleLbl="revTx" presStyleIdx="5" presStyleCnt="6">
        <dgm:presLayoutVars>
          <dgm:chMax val="1"/>
          <dgm:chPref val="1"/>
        </dgm:presLayoutVars>
      </dgm:prSet>
      <dgm:spPr/>
    </dgm:pt>
  </dgm:ptLst>
  <dgm:cxnLst>
    <dgm:cxn modelId="{6AEE8B17-BCB6-4777-8500-91B3E5AB4B1F}" type="presOf" srcId="{02001277-7991-4597-965A-3B3CFC3F57D3}" destId="{14BA921D-792C-4DE6-A88C-954DD6FB9B5A}" srcOrd="0" destOrd="0" presId="urn:microsoft.com/office/officeart/2018/2/layout/IconLabelList"/>
    <dgm:cxn modelId="{6E1BDC2C-A3D9-409F-B644-953A635D7824}" srcId="{F04D51C7-80DA-4E9D-872B-CF7528105192}" destId="{02001277-7991-4597-965A-3B3CFC3F57D3}" srcOrd="2" destOrd="0" parTransId="{23E23560-27E8-4EBD-86F1-E73719A3C932}" sibTransId="{DD1D25B2-A618-413A-B391-0B51A18E47CC}"/>
    <dgm:cxn modelId="{FAE92B37-0E80-4A0C-B399-5E388F2DCA23}" type="presOf" srcId="{2675E407-FDCD-46E1-BB7B-7795A2BEEE39}" destId="{D2DE73CE-BAED-4D93-9D5B-0BCDE7F8F6E4}" srcOrd="0" destOrd="0" presId="urn:microsoft.com/office/officeart/2018/2/layout/IconLabelList"/>
    <dgm:cxn modelId="{86E3D661-2031-45EA-9520-D3AF27B85ED0}" srcId="{F04D51C7-80DA-4E9D-872B-CF7528105192}" destId="{2675E407-FDCD-46E1-BB7B-7795A2BEEE39}" srcOrd="3" destOrd="0" parTransId="{5AA55F81-2C28-4253-9076-1057560C8137}" sibTransId="{4C69A0D8-2280-4DCE-BD91-51FE3CE5794A}"/>
    <dgm:cxn modelId="{7049DD72-49E5-4E48-9671-6EDFA63E2E31}" srcId="{F04D51C7-80DA-4E9D-872B-CF7528105192}" destId="{004F08A1-593A-4197-A256-3757D58F694D}" srcOrd="5" destOrd="0" parTransId="{77FB5E38-92A8-459C-8A19-D7AB923C1634}" sibTransId="{4BD6B28F-FA7B-4D4E-BE12-1983485C8D3B}"/>
    <dgm:cxn modelId="{074AD081-57EA-486E-8B3C-86DC7D08D987}" srcId="{F04D51C7-80DA-4E9D-872B-CF7528105192}" destId="{F8CD337C-309F-46C9-874A-B9E63F998569}" srcOrd="4" destOrd="0" parTransId="{B9F94AD7-A25D-44CE-9587-7F99198BD3DC}" sibTransId="{F773B07E-E601-4CB8-B3E7-4CA95FF726E7}"/>
    <dgm:cxn modelId="{1652B4A6-7E34-44A0-B259-4C05A8655EEC}" type="presOf" srcId="{F8CD337C-309F-46C9-874A-B9E63F998569}" destId="{FFF89173-8E7F-447E-9CA2-7C46D10F70BE}" srcOrd="0" destOrd="0" presId="urn:microsoft.com/office/officeart/2018/2/layout/IconLabelList"/>
    <dgm:cxn modelId="{AE3BA8B3-F707-400B-B10A-3DFB46DC1634}" srcId="{F04D51C7-80DA-4E9D-872B-CF7528105192}" destId="{EFE76F87-11DA-42EF-89C3-82D5DFFE3317}" srcOrd="0" destOrd="0" parTransId="{23FC1626-B5BA-4B39-B117-D6A61E2DC1CC}" sibTransId="{9DCE3A00-8DAB-4E33-A29C-4C514377A702}"/>
    <dgm:cxn modelId="{FB97BBBF-528E-4619-AA87-91D7B9989B7B}" type="presOf" srcId="{EFE76F87-11DA-42EF-89C3-82D5DFFE3317}" destId="{A3DD8955-8436-46AD-BBBE-4ECE6873BF50}" srcOrd="0" destOrd="0" presId="urn:microsoft.com/office/officeart/2018/2/layout/IconLabelList"/>
    <dgm:cxn modelId="{292C39C3-EF4C-4772-ABB0-61EFE9A2812A}" type="presOf" srcId="{F04D51C7-80DA-4E9D-872B-CF7528105192}" destId="{7F2A463E-C4B9-4E5C-89A8-9F20CDA82591}" srcOrd="0" destOrd="0" presId="urn:microsoft.com/office/officeart/2018/2/layout/IconLabelList"/>
    <dgm:cxn modelId="{E238A7C9-558B-4F01-B515-E22F8949F378}" type="presOf" srcId="{941BA5B6-A382-4C02-97A4-CE2319C9DC1F}" destId="{0D157454-0670-40E5-8C0A-7BE46BA22729}" srcOrd="0" destOrd="0" presId="urn:microsoft.com/office/officeart/2018/2/layout/IconLabelList"/>
    <dgm:cxn modelId="{4198E4F9-D3D8-44C3-9DE7-36E259BC52AE}" srcId="{F04D51C7-80DA-4E9D-872B-CF7528105192}" destId="{941BA5B6-A382-4C02-97A4-CE2319C9DC1F}" srcOrd="1" destOrd="0" parTransId="{9319DBD1-F90E-4C8D-9010-D5FB093ED7EF}" sibTransId="{DE1F501B-72EE-452B-B3AE-D2BD38A46B7B}"/>
    <dgm:cxn modelId="{A32328FB-8376-48D5-ADF1-D9A41C42E6BC}" type="presOf" srcId="{004F08A1-593A-4197-A256-3757D58F694D}" destId="{DD6B7D14-B543-4F9D-80EE-B151870727C9}" srcOrd="0" destOrd="0" presId="urn:microsoft.com/office/officeart/2018/2/layout/IconLabelList"/>
    <dgm:cxn modelId="{A4FFD5FC-4440-4A0A-A56F-94C24CC3CF75}" type="presParOf" srcId="{7F2A463E-C4B9-4E5C-89A8-9F20CDA82591}" destId="{6BEF7A65-4CFB-4ABD-B7C6-1C4247C50619}" srcOrd="0" destOrd="0" presId="urn:microsoft.com/office/officeart/2018/2/layout/IconLabelList"/>
    <dgm:cxn modelId="{0BE7A23A-0BA9-4698-9E22-506DDDA9634B}" type="presParOf" srcId="{6BEF7A65-4CFB-4ABD-B7C6-1C4247C50619}" destId="{E53187E6-B89C-4CA7-88A6-2D3ED2133083}" srcOrd="0" destOrd="0" presId="urn:microsoft.com/office/officeart/2018/2/layout/IconLabelList"/>
    <dgm:cxn modelId="{05BD014E-7F85-45B7-86F1-79D3A38B8D08}" type="presParOf" srcId="{6BEF7A65-4CFB-4ABD-B7C6-1C4247C50619}" destId="{2D82EF68-BD24-43C1-995A-1F98CFB28AE1}" srcOrd="1" destOrd="0" presId="urn:microsoft.com/office/officeart/2018/2/layout/IconLabelList"/>
    <dgm:cxn modelId="{D6D434D4-1F19-412C-8EBC-EEE857AD593A}" type="presParOf" srcId="{6BEF7A65-4CFB-4ABD-B7C6-1C4247C50619}" destId="{A3DD8955-8436-46AD-BBBE-4ECE6873BF50}" srcOrd="2" destOrd="0" presId="urn:microsoft.com/office/officeart/2018/2/layout/IconLabelList"/>
    <dgm:cxn modelId="{CD6D2D44-3B0C-4F92-B754-A2C0C42BDC81}" type="presParOf" srcId="{7F2A463E-C4B9-4E5C-89A8-9F20CDA82591}" destId="{33FBF0A3-0768-4163-992A-A07412F5F8E7}" srcOrd="1" destOrd="0" presId="urn:microsoft.com/office/officeart/2018/2/layout/IconLabelList"/>
    <dgm:cxn modelId="{355818D8-8A07-439D-BD99-969BFDB5A8A2}" type="presParOf" srcId="{7F2A463E-C4B9-4E5C-89A8-9F20CDA82591}" destId="{D2E3402B-718B-4534-A2E8-E605D628F6EA}" srcOrd="2" destOrd="0" presId="urn:microsoft.com/office/officeart/2018/2/layout/IconLabelList"/>
    <dgm:cxn modelId="{DFEC9D7B-AB33-4073-B562-46DE7EBDD67F}" type="presParOf" srcId="{D2E3402B-718B-4534-A2E8-E605D628F6EA}" destId="{F817F917-5438-471B-8868-0AADE763B11D}" srcOrd="0" destOrd="0" presId="urn:microsoft.com/office/officeart/2018/2/layout/IconLabelList"/>
    <dgm:cxn modelId="{F13FFE78-8DD3-4750-885C-F4397C02D28E}" type="presParOf" srcId="{D2E3402B-718B-4534-A2E8-E605D628F6EA}" destId="{6412AE2F-8BD1-447F-8138-BB1BB09D4339}" srcOrd="1" destOrd="0" presId="urn:microsoft.com/office/officeart/2018/2/layout/IconLabelList"/>
    <dgm:cxn modelId="{39856143-FDA0-4C3F-85D0-E7076A277BC9}" type="presParOf" srcId="{D2E3402B-718B-4534-A2E8-E605D628F6EA}" destId="{0D157454-0670-40E5-8C0A-7BE46BA22729}" srcOrd="2" destOrd="0" presId="urn:microsoft.com/office/officeart/2018/2/layout/IconLabelList"/>
    <dgm:cxn modelId="{732B7ACF-F864-4DF8-A595-5301FA3C6604}" type="presParOf" srcId="{7F2A463E-C4B9-4E5C-89A8-9F20CDA82591}" destId="{73B4EAE9-B751-4026-9AAF-20172679BE3E}" srcOrd="3" destOrd="0" presId="urn:microsoft.com/office/officeart/2018/2/layout/IconLabelList"/>
    <dgm:cxn modelId="{DDF95ED5-2883-49C4-B73F-BDD4CA9D77BE}" type="presParOf" srcId="{7F2A463E-C4B9-4E5C-89A8-9F20CDA82591}" destId="{FC35D878-9680-46D9-A6C7-6E64DD869C8B}" srcOrd="4" destOrd="0" presId="urn:microsoft.com/office/officeart/2018/2/layout/IconLabelList"/>
    <dgm:cxn modelId="{D39C1035-B15D-40D1-81C5-0B4D9FD6CEA6}" type="presParOf" srcId="{FC35D878-9680-46D9-A6C7-6E64DD869C8B}" destId="{9EFD7448-76E1-4E7D-8704-ACC0C5C0D54E}" srcOrd="0" destOrd="0" presId="urn:microsoft.com/office/officeart/2018/2/layout/IconLabelList"/>
    <dgm:cxn modelId="{715DE94F-7406-424B-A5C4-D34A292FBF3B}" type="presParOf" srcId="{FC35D878-9680-46D9-A6C7-6E64DD869C8B}" destId="{44C84EFD-70C3-483D-8D87-5BDBE2B8431B}" srcOrd="1" destOrd="0" presId="urn:microsoft.com/office/officeart/2018/2/layout/IconLabelList"/>
    <dgm:cxn modelId="{721C8FE9-2559-4EBE-A250-56D4E7BE48AD}" type="presParOf" srcId="{FC35D878-9680-46D9-A6C7-6E64DD869C8B}" destId="{14BA921D-792C-4DE6-A88C-954DD6FB9B5A}" srcOrd="2" destOrd="0" presId="urn:microsoft.com/office/officeart/2018/2/layout/IconLabelList"/>
    <dgm:cxn modelId="{EA10651A-7829-41A4-98B4-D739D13FFBB8}" type="presParOf" srcId="{7F2A463E-C4B9-4E5C-89A8-9F20CDA82591}" destId="{C41477D6-BCC3-412F-8AE8-C3093C22D2A9}" srcOrd="5" destOrd="0" presId="urn:microsoft.com/office/officeart/2018/2/layout/IconLabelList"/>
    <dgm:cxn modelId="{DD53FE66-A95D-4046-BAEF-5E7E1EE79AE0}" type="presParOf" srcId="{7F2A463E-C4B9-4E5C-89A8-9F20CDA82591}" destId="{DBD4601A-1751-40A9-8D99-3E8F934A19F8}" srcOrd="6" destOrd="0" presId="urn:microsoft.com/office/officeart/2018/2/layout/IconLabelList"/>
    <dgm:cxn modelId="{FC502D66-55E0-4012-B722-E2EB1501830D}" type="presParOf" srcId="{DBD4601A-1751-40A9-8D99-3E8F934A19F8}" destId="{8A02866C-233E-4E8E-A6C4-9A665CD6E30D}" srcOrd="0" destOrd="0" presId="urn:microsoft.com/office/officeart/2018/2/layout/IconLabelList"/>
    <dgm:cxn modelId="{C8B065EF-DEB5-4A8C-835B-0AA0F0F8ED5F}" type="presParOf" srcId="{DBD4601A-1751-40A9-8D99-3E8F934A19F8}" destId="{1C759D6C-2F65-4CAF-88A8-68B4B40FEB60}" srcOrd="1" destOrd="0" presId="urn:microsoft.com/office/officeart/2018/2/layout/IconLabelList"/>
    <dgm:cxn modelId="{D08F87B4-3738-441D-A0D7-32DD0FB142FB}" type="presParOf" srcId="{DBD4601A-1751-40A9-8D99-3E8F934A19F8}" destId="{D2DE73CE-BAED-4D93-9D5B-0BCDE7F8F6E4}" srcOrd="2" destOrd="0" presId="urn:microsoft.com/office/officeart/2018/2/layout/IconLabelList"/>
    <dgm:cxn modelId="{DB8DB799-6CE0-470D-9E35-71E5BB75F28D}" type="presParOf" srcId="{7F2A463E-C4B9-4E5C-89A8-9F20CDA82591}" destId="{C7635C08-B848-4C58-BFC2-8DF59A60A08B}" srcOrd="7" destOrd="0" presId="urn:microsoft.com/office/officeart/2018/2/layout/IconLabelList"/>
    <dgm:cxn modelId="{0D83C3CA-ECA3-4BB8-8B36-D96A192AAB5B}" type="presParOf" srcId="{7F2A463E-C4B9-4E5C-89A8-9F20CDA82591}" destId="{05F08EA9-016E-4616-B88E-5A41FACAB50D}" srcOrd="8" destOrd="0" presId="urn:microsoft.com/office/officeart/2018/2/layout/IconLabelList"/>
    <dgm:cxn modelId="{1DDDEE44-0BA8-4819-AE9E-CC92DAA82DFF}" type="presParOf" srcId="{05F08EA9-016E-4616-B88E-5A41FACAB50D}" destId="{AD81EFA2-5358-443B-BB25-127FF699559F}" srcOrd="0" destOrd="0" presId="urn:microsoft.com/office/officeart/2018/2/layout/IconLabelList"/>
    <dgm:cxn modelId="{9DC152B6-F44A-43CB-AFC7-DB03A069C319}" type="presParOf" srcId="{05F08EA9-016E-4616-B88E-5A41FACAB50D}" destId="{9632B337-98F9-435F-B8CC-268BDFAAECCD}" srcOrd="1" destOrd="0" presId="urn:microsoft.com/office/officeart/2018/2/layout/IconLabelList"/>
    <dgm:cxn modelId="{02AB0FA7-0FA7-401D-8FB5-952D1DF70146}" type="presParOf" srcId="{05F08EA9-016E-4616-B88E-5A41FACAB50D}" destId="{FFF89173-8E7F-447E-9CA2-7C46D10F70BE}" srcOrd="2" destOrd="0" presId="urn:microsoft.com/office/officeart/2018/2/layout/IconLabelList"/>
    <dgm:cxn modelId="{092DF83D-E4F4-40BF-843F-52F9247D5535}" type="presParOf" srcId="{7F2A463E-C4B9-4E5C-89A8-9F20CDA82591}" destId="{E56D7EAC-BC7D-4128-AB03-ABDE5DCD6D77}" srcOrd="9" destOrd="0" presId="urn:microsoft.com/office/officeart/2018/2/layout/IconLabelList"/>
    <dgm:cxn modelId="{E637CBF0-2B8E-45D7-9FE8-B07278D511EE}" type="presParOf" srcId="{7F2A463E-C4B9-4E5C-89A8-9F20CDA82591}" destId="{EB700BE9-5528-4293-AC43-471E0F19C5C7}" srcOrd="10" destOrd="0" presId="urn:microsoft.com/office/officeart/2018/2/layout/IconLabelList"/>
    <dgm:cxn modelId="{3B29C854-6FCD-401D-953C-C177346ECECF}" type="presParOf" srcId="{EB700BE9-5528-4293-AC43-471E0F19C5C7}" destId="{A3EAFE45-9CF7-4EC3-AD59-0CD79F048D15}" srcOrd="0" destOrd="0" presId="urn:microsoft.com/office/officeart/2018/2/layout/IconLabelList"/>
    <dgm:cxn modelId="{FF56A2E4-16AB-4081-AE3B-5AB3873B72BE}" type="presParOf" srcId="{EB700BE9-5528-4293-AC43-471E0F19C5C7}" destId="{7A04A887-3CA3-4A4C-A412-089F2FD91EE8}" srcOrd="1" destOrd="0" presId="urn:microsoft.com/office/officeart/2018/2/layout/IconLabelList"/>
    <dgm:cxn modelId="{7371678C-892A-4D0E-9ADA-40E65B487CE2}" type="presParOf" srcId="{EB700BE9-5528-4293-AC43-471E0F19C5C7}" destId="{DD6B7D14-B543-4F9D-80EE-B151870727C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DA6C4E-F4EB-4D44-A4FF-ABF0769CC20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0F66A4D4-384D-4F0D-B4E9-6AECA6692064}">
      <dgm:prSet/>
      <dgm:spPr/>
      <dgm:t>
        <a:bodyPr/>
        <a:lstStyle/>
        <a:p>
          <a:r>
            <a:rPr lang="en-US"/>
            <a:t>880 differentially expressed mRNAs: 213 upregulated, 667 downregulated in total RNA samples</a:t>
          </a:r>
        </a:p>
      </dgm:t>
    </dgm:pt>
    <dgm:pt modelId="{AC586B78-C441-46D9-A3EA-394730AB50B7}" type="parTrans" cxnId="{3D777585-C8D7-44C7-B4BE-105F46858F72}">
      <dgm:prSet/>
      <dgm:spPr/>
      <dgm:t>
        <a:bodyPr/>
        <a:lstStyle/>
        <a:p>
          <a:endParaRPr lang="en-US"/>
        </a:p>
      </dgm:t>
    </dgm:pt>
    <dgm:pt modelId="{869EF344-5E30-45CA-B44D-A4B3AFCB2853}" type="sibTrans" cxnId="{3D777585-C8D7-44C7-B4BE-105F46858F72}">
      <dgm:prSet/>
      <dgm:spPr/>
      <dgm:t>
        <a:bodyPr/>
        <a:lstStyle/>
        <a:p>
          <a:endParaRPr lang="en-US"/>
        </a:p>
      </dgm:t>
    </dgm:pt>
    <dgm:pt modelId="{4DC8FFA9-5D13-4552-A0E8-A5F758A5BC25}">
      <dgm:prSet/>
      <dgm:spPr/>
      <dgm:t>
        <a:bodyPr/>
        <a:lstStyle/>
        <a:p>
          <a:r>
            <a:rPr lang="en-US" dirty="0"/>
            <a:t>6 differentially expressed lncRNAs: 5 downregulated, 1 upregulated in total RNA samples</a:t>
          </a:r>
        </a:p>
      </dgm:t>
    </dgm:pt>
    <dgm:pt modelId="{3D4D9A99-4155-4951-9A20-C2F03BFAC431}" type="parTrans" cxnId="{276A3C6E-1F16-4E3E-801F-4FFF367A78BB}">
      <dgm:prSet/>
      <dgm:spPr/>
      <dgm:t>
        <a:bodyPr/>
        <a:lstStyle/>
        <a:p>
          <a:endParaRPr lang="en-US"/>
        </a:p>
      </dgm:t>
    </dgm:pt>
    <dgm:pt modelId="{1FB08C1E-38EE-46E2-975A-1C78FC05847A}" type="sibTrans" cxnId="{276A3C6E-1F16-4E3E-801F-4FFF367A78BB}">
      <dgm:prSet/>
      <dgm:spPr/>
      <dgm:t>
        <a:bodyPr/>
        <a:lstStyle/>
        <a:p>
          <a:endParaRPr lang="en-US"/>
        </a:p>
      </dgm:t>
    </dgm:pt>
    <dgm:pt modelId="{81D465F1-DEAD-4B83-B566-CA6D4F0D5207}">
      <dgm:prSet/>
      <dgm:spPr/>
      <dgm:t>
        <a:bodyPr/>
        <a:lstStyle/>
        <a:p>
          <a:r>
            <a:rPr lang="en-US"/>
            <a:t>87 differentially expressed miRNAs: 55 upregulated, 32 downregulated in miRNA samples</a:t>
          </a:r>
        </a:p>
      </dgm:t>
    </dgm:pt>
    <dgm:pt modelId="{D83B960B-02CC-4FFC-AEFB-525FCF4208EF}" type="parTrans" cxnId="{0357DC38-85B5-4BDA-B63D-87F32639D142}">
      <dgm:prSet/>
      <dgm:spPr/>
      <dgm:t>
        <a:bodyPr/>
        <a:lstStyle/>
        <a:p>
          <a:endParaRPr lang="en-US"/>
        </a:p>
      </dgm:t>
    </dgm:pt>
    <dgm:pt modelId="{909FB318-4915-412D-8EB9-B8E5E10AF3F6}" type="sibTrans" cxnId="{0357DC38-85B5-4BDA-B63D-87F32639D142}">
      <dgm:prSet/>
      <dgm:spPr/>
      <dgm:t>
        <a:bodyPr/>
        <a:lstStyle/>
        <a:p>
          <a:endParaRPr lang="en-US"/>
        </a:p>
      </dgm:t>
    </dgm:pt>
    <dgm:pt modelId="{71659F08-8940-44DC-9413-3D766C60548E}">
      <dgm:prSet/>
      <dgm:spPr/>
      <dgm:t>
        <a:bodyPr/>
        <a:lstStyle/>
        <a:p>
          <a:r>
            <a:rPr lang="en-US"/>
            <a:t>Volcano plots were used to identify DEGs</a:t>
          </a:r>
        </a:p>
      </dgm:t>
    </dgm:pt>
    <dgm:pt modelId="{D21BEF0A-0686-4F66-B3B0-502FCBAEF057}" type="parTrans" cxnId="{878D4072-931C-432D-92F0-E22B9BCFA751}">
      <dgm:prSet/>
      <dgm:spPr/>
      <dgm:t>
        <a:bodyPr/>
        <a:lstStyle/>
        <a:p>
          <a:endParaRPr lang="en-US"/>
        </a:p>
      </dgm:t>
    </dgm:pt>
    <dgm:pt modelId="{652FAD47-7966-4F70-AEED-40C3E97A12B7}" type="sibTrans" cxnId="{878D4072-931C-432D-92F0-E22B9BCFA751}">
      <dgm:prSet/>
      <dgm:spPr/>
      <dgm:t>
        <a:bodyPr/>
        <a:lstStyle/>
        <a:p>
          <a:endParaRPr lang="en-US"/>
        </a:p>
      </dgm:t>
    </dgm:pt>
    <dgm:pt modelId="{EBA3A5A5-C87C-1044-899D-A76C805ED928}" type="pres">
      <dgm:prSet presAssocID="{97DA6C4E-F4EB-4D44-A4FF-ABF0769CC204}" presName="vert0" presStyleCnt="0">
        <dgm:presLayoutVars>
          <dgm:dir/>
          <dgm:animOne val="branch"/>
          <dgm:animLvl val="lvl"/>
        </dgm:presLayoutVars>
      </dgm:prSet>
      <dgm:spPr/>
    </dgm:pt>
    <dgm:pt modelId="{A1AB0C9F-65AC-4C4C-B62F-64F865568732}" type="pres">
      <dgm:prSet presAssocID="{0F66A4D4-384D-4F0D-B4E9-6AECA6692064}" presName="thickLine" presStyleLbl="alignNode1" presStyleIdx="0" presStyleCnt="4"/>
      <dgm:spPr/>
    </dgm:pt>
    <dgm:pt modelId="{84C00134-219F-FC40-937E-B30D66584A51}" type="pres">
      <dgm:prSet presAssocID="{0F66A4D4-384D-4F0D-B4E9-6AECA6692064}" presName="horz1" presStyleCnt="0"/>
      <dgm:spPr/>
    </dgm:pt>
    <dgm:pt modelId="{EAF7E80A-8DFC-FC40-A546-366D9D10D5BE}" type="pres">
      <dgm:prSet presAssocID="{0F66A4D4-384D-4F0D-B4E9-6AECA6692064}" presName="tx1" presStyleLbl="revTx" presStyleIdx="0" presStyleCnt="4"/>
      <dgm:spPr/>
    </dgm:pt>
    <dgm:pt modelId="{D726DEB7-299F-5F49-99A4-12BBB82E30DA}" type="pres">
      <dgm:prSet presAssocID="{0F66A4D4-384D-4F0D-B4E9-6AECA6692064}" presName="vert1" presStyleCnt="0"/>
      <dgm:spPr/>
    </dgm:pt>
    <dgm:pt modelId="{5E084713-54F4-A14D-81E4-EA7E144066C3}" type="pres">
      <dgm:prSet presAssocID="{4DC8FFA9-5D13-4552-A0E8-A5F758A5BC25}" presName="thickLine" presStyleLbl="alignNode1" presStyleIdx="1" presStyleCnt="4"/>
      <dgm:spPr/>
    </dgm:pt>
    <dgm:pt modelId="{A33BC026-EC6E-CD4D-8669-4EA678B85136}" type="pres">
      <dgm:prSet presAssocID="{4DC8FFA9-5D13-4552-A0E8-A5F758A5BC25}" presName="horz1" presStyleCnt="0"/>
      <dgm:spPr/>
    </dgm:pt>
    <dgm:pt modelId="{B45716C7-5278-2A42-8DD2-279A0515CAF4}" type="pres">
      <dgm:prSet presAssocID="{4DC8FFA9-5D13-4552-A0E8-A5F758A5BC25}" presName="tx1" presStyleLbl="revTx" presStyleIdx="1" presStyleCnt="4"/>
      <dgm:spPr/>
    </dgm:pt>
    <dgm:pt modelId="{F847F1A8-E36D-C84C-99F8-C90D29C55BF3}" type="pres">
      <dgm:prSet presAssocID="{4DC8FFA9-5D13-4552-A0E8-A5F758A5BC25}" presName="vert1" presStyleCnt="0"/>
      <dgm:spPr/>
    </dgm:pt>
    <dgm:pt modelId="{11294DAA-390F-3E40-A154-984E0D600D2F}" type="pres">
      <dgm:prSet presAssocID="{81D465F1-DEAD-4B83-B566-CA6D4F0D5207}" presName="thickLine" presStyleLbl="alignNode1" presStyleIdx="2" presStyleCnt="4"/>
      <dgm:spPr/>
    </dgm:pt>
    <dgm:pt modelId="{8DF7E2DB-442E-4941-982C-63F64F9ACA88}" type="pres">
      <dgm:prSet presAssocID="{81D465F1-DEAD-4B83-B566-CA6D4F0D5207}" presName="horz1" presStyleCnt="0"/>
      <dgm:spPr/>
    </dgm:pt>
    <dgm:pt modelId="{6211D1B5-D7B6-D745-BCA1-E056AD920C7B}" type="pres">
      <dgm:prSet presAssocID="{81D465F1-DEAD-4B83-B566-CA6D4F0D5207}" presName="tx1" presStyleLbl="revTx" presStyleIdx="2" presStyleCnt="4"/>
      <dgm:spPr/>
    </dgm:pt>
    <dgm:pt modelId="{879E02D1-E738-1342-AE9A-560CBBE9798C}" type="pres">
      <dgm:prSet presAssocID="{81D465F1-DEAD-4B83-B566-CA6D4F0D5207}" presName="vert1" presStyleCnt="0"/>
      <dgm:spPr/>
    </dgm:pt>
    <dgm:pt modelId="{D9834A00-270E-0146-9337-BE4C5B90CC45}" type="pres">
      <dgm:prSet presAssocID="{71659F08-8940-44DC-9413-3D766C60548E}" presName="thickLine" presStyleLbl="alignNode1" presStyleIdx="3" presStyleCnt="4"/>
      <dgm:spPr/>
    </dgm:pt>
    <dgm:pt modelId="{63E5AF39-BBFF-D34C-94BC-316B7120099F}" type="pres">
      <dgm:prSet presAssocID="{71659F08-8940-44DC-9413-3D766C60548E}" presName="horz1" presStyleCnt="0"/>
      <dgm:spPr/>
    </dgm:pt>
    <dgm:pt modelId="{B33C8EAA-7E17-FC4A-A5D7-360C2FCD0108}" type="pres">
      <dgm:prSet presAssocID="{71659F08-8940-44DC-9413-3D766C60548E}" presName="tx1" presStyleLbl="revTx" presStyleIdx="3" presStyleCnt="4"/>
      <dgm:spPr/>
    </dgm:pt>
    <dgm:pt modelId="{C72B6377-0DAF-C44F-913E-76534999EFFD}" type="pres">
      <dgm:prSet presAssocID="{71659F08-8940-44DC-9413-3D766C60548E}" presName="vert1" presStyleCnt="0"/>
      <dgm:spPr/>
    </dgm:pt>
  </dgm:ptLst>
  <dgm:cxnLst>
    <dgm:cxn modelId="{0357DC38-85B5-4BDA-B63D-87F32639D142}" srcId="{97DA6C4E-F4EB-4D44-A4FF-ABF0769CC204}" destId="{81D465F1-DEAD-4B83-B566-CA6D4F0D5207}" srcOrd="2" destOrd="0" parTransId="{D83B960B-02CC-4FFC-AEFB-525FCF4208EF}" sibTransId="{909FB318-4915-412D-8EB9-B8E5E10AF3F6}"/>
    <dgm:cxn modelId="{2C46A055-7D88-5842-87FA-E2075B654081}" type="presOf" srcId="{81D465F1-DEAD-4B83-B566-CA6D4F0D5207}" destId="{6211D1B5-D7B6-D745-BCA1-E056AD920C7B}" srcOrd="0" destOrd="0" presId="urn:microsoft.com/office/officeart/2008/layout/LinedList"/>
    <dgm:cxn modelId="{276A3C6E-1F16-4E3E-801F-4FFF367A78BB}" srcId="{97DA6C4E-F4EB-4D44-A4FF-ABF0769CC204}" destId="{4DC8FFA9-5D13-4552-A0E8-A5F758A5BC25}" srcOrd="1" destOrd="0" parTransId="{3D4D9A99-4155-4951-9A20-C2F03BFAC431}" sibTransId="{1FB08C1E-38EE-46E2-975A-1C78FC05847A}"/>
    <dgm:cxn modelId="{878D4072-931C-432D-92F0-E22B9BCFA751}" srcId="{97DA6C4E-F4EB-4D44-A4FF-ABF0769CC204}" destId="{71659F08-8940-44DC-9413-3D766C60548E}" srcOrd="3" destOrd="0" parTransId="{D21BEF0A-0686-4F66-B3B0-502FCBAEF057}" sibTransId="{652FAD47-7966-4F70-AEED-40C3E97A12B7}"/>
    <dgm:cxn modelId="{3D777585-C8D7-44C7-B4BE-105F46858F72}" srcId="{97DA6C4E-F4EB-4D44-A4FF-ABF0769CC204}" destId="{0F66A4D4-384D-4F0D-B4E9-6AECA6692064}" srcOrd="0" destOrd="0" parTransId="{AC586B78-C441-46D9-A3EA-394730AB50B7}" sibTransId="{869EF344-5E30-45CA-B44D-A4B3AFCB2853}"/>
    <dgm:cxn modelId="{DF2FFC95-1CF6-424C-AA7B-63C13764D560}" type="presOf" srcId="{71659F08-8940-44DC-9413-3D766C60548E}" destId="{B33C8EAA-7E17-FC4A-A5D7-360C2FCD0108}" srcOrd="0" destOrd="0" presId="urn:microsoft.com/office/officeart/2008/layout/LinedList"/>
    <dgm:cxn modelId="{882145D3-69F5-734D-90DC-ACC75CE9491B}" type="presOf" srcId="{97DA6C4E-F4EB-4D44-A4FF-ABF0769CC204}" destId="{EBA3A5A5-C87C-1044-899D-A76C805ED928}" srcOrd="0" destOrd="0" presId="urn:microsoft.com/office/officeart/2008/layout/LinedList"/>
    <dgm:cxn modelId="{7E7343D9-BFA0-C04C-BA11-DD744E1F7406}" type="presOf" srcId="{0F66A4D4-384D-4F0D-B4E9-6AECA6692064}" destId="{EAF7E80A-8DFC-FC40-A546-366D9D10D5BE}" srcOrd="0" destOrd="0" presId="urn:microsoft.com/office/officeart/2008/layout/LinedList"/>
    <dgm:cxn modelId="{42E8FBDB-5F53-644E-8E54-E55D4C7A15F1}" type="presOf" srcId="{4DC8FFA9-5D13-4552-A0E8-A5F758A5BC25}" destId="{B45716C7-5278-2A42-8DD2-279A0515CAF4}" srcOrd="0" destOrd="0" presId="urn:microsoft.com/office/officeart/2008/layout/LinedList"/>
    <dgm:cxn modelId="{E295767F-FA0E-A44A-9732-4191EB0873BF}" type="presParOf" srcId="{EBA3A5A5-C87C-1044-899D-A76C805ED928}" destId="{A1AB0C9F-65AC-4C4C-B62F-64F865568732}" srcOrd="0" destOrd="0" presId="urn:microsoft.com/office/officeart/2008/layout/LinedList"/>
    <dgm:cxn modelId="{B3A002DD-FD5C-5848-A557-D0D2630C0174}" type="presParOf" srcId="{EBA3A5A5-C87C-1044-899D-A76C805ED928}" destId="{84C00134-219F-FC40-937E-B30D66584A51}" srcOrd="1" destOrd="0" presId="urn:microsoft.com/office/officeart/2008/layout/LinedList"/>
    <dgm:cxn modelId="{7B9E2932-F0F8-0D47-B7CF-0281C0A5A8CA}" type="presParOf" srcId="{84C00134-219F-FC40-937E-B30D66584A51}" destId="{EAF7E80A-8DFC-FC40-A546-366D9D10D5BE}" srcOrd="0" destOrd="0" presId="urn:microsoft.com/office/officeart/2008/layout/LinedList"/>
    <dgm:cxn modelId="{43D6F194-AC8B-274A-94AB-F5D34E107FA2}" type="presParOf" srcId="{84C00134-219F-FC40-937E-B30D66584A51}" destId="{D726DEB7-299F-5F49-99A4-12BBB82E30DA}" srcOrd="1" destOrd="0" presId="urn:microsoft.com/office/officeart/2008/layout/LinedList"/>
    <dgm:cxn modelId="{6E20BF3A-074A-1749-A883-A8C6BB449A8E}" type="presParOf" srcId="{EBA3A5A5-C87C-1044-899D-A76C805ED928}" destId="{5E084713-54F4-A14D-81E4-EA7E144066C3}" srcOrd="2" destOrd="0" presId="urn:microsoft.com/office/officeart/2008/layout/LinedList"/>
    <dgm:cxn modelId="{855B437E-E069-CC4D-9B34-BF7DC15877D9}" type="presParOf" srcId="{EBA3A5A5-C87C-1044-899D-A76C805ED928}" destId="{A33BC026-EC6E-CD4D-8669-4EA678B85136}" srcOrd="3" destOrd="0" presId="urn:microsoft.com/office/officeart/2008/layout/LinedList"/>
    <dgm:cxn modelId="{39A4B41A-F5D1-2C44-BE5E-48C12DC7F513}" type="presParOf" srcId="{A33BC026-EC6E-CD4D-8669-4EA678B85136}" destId="{B45716C7-5278-2A42-8DD2-279A0515CAF4}" srcOrd="0" destOrd="0" presId="urn:microsoft.com/office/officeart/2008/layout/LinedList"/>
    <dgm:cxn modelId="{A966B32C-EFEF-4C46-858E-768ABD110AEF}" type="presParOf" srcId="{A33BC026-EC6E-CD4D-8669-4EA678B85136}" destId="{F847F1A8-E36D-C84C-99F8-C90D29C55BF3}" srcOrd="1" destOrd="0" presId="urn:microsoft.com/office/officeart/2008/layout/LinedList"/>
    <dgm:cxn modelId="{5B8140FC-24F6-FA42-BCCB-4B8722AE6EDF}" type="presParOf" srcId="{EBA3A5A5-C87C-1044-899D-A76C805ED928}" destId="{11294DAA-390F-3E40-A154-984E0D600D2F}" srcOrd="4" destOrd="0" presId="urn:microsoft.com/office/officeart/2008/layout/LinedList"/>
    <dgm:cxn modelId="{A1465980-A43B-D74D-95EE-F3138F3DF8EB}" type="presParOf" srcId="{EBA3A5A5-C87C-1044-899D-A76C805ED928}" destId="{8DF7E2DB-442E-4941-982C-63F64F9ACA88}" srcOrd="5" destOrd="0" presId="urn:microsoft.com/office/officeart/2008/layout/LinedList"/>
    <dgm:cxn modelId="{5ECF0B78-81EF-C74E-9773-42440DB7FDB6}" type="presParOf" srcId="{8DF7E2DB-442E-4941-982C-63F64F9ACA88}" destId="{6211D1B5-D7B6-D745-BCA1-E056AD920C7B}" srcOrd="0" destOrd="0" presId="urn:microsoft.com/office/officeart/2008/layout/LinedList"/>
    <dgm:cxn modelId="{9C5AC7A7-213F-1247-80D2-E4CABBAA6317}" type="presParOf" srcId="{8DF7E2DB-442E-4941-982C-63F64F9ACA88}" destId="{879E02D1-E738-1342-AE9A-560CBBE9798C}" srcOrd="1" destOrd="0" presId="urn:microsoft.com/office/officeart/2008/layout/LinedList"/>
    <dgm:cxn modelId="{FD10AE28-4567-C747-807F-2C757AEE5389}" type="presParOf" srcId="{EBA3A5A5-C87C-1044-899D-A76C805ED928}" destId="{D9834A00-270E-0146-9337-BE4C5B90CC45}" srcOrd="6" destOrd="0" presId="urn:microsoft.com/office/officeart/2008/layout/LinedList"/>
    <dgm:cxn modelId="{6CD23747-B27D-0741-9BD0-16CEA12A443E}" type="presParOf" srcId="{EBA3A5A5-C87C-1044-899D-A76C805ED928}" destId="{63E5AF39-BBFF-D34C-94BC-316B7120099F}" srcOrd="7" destOrd="0" presId="urn:microsoft.com/office/officeart/2008/layout/LinedList"/>
    <dgm:cxn modelId="{E246D3FB-0C63-3D4A-B47D-BCBDF26BF8AE}" type="presParOf" srcId="{63E5AF39-BBFF-D34C-94BC-316B7120099F}" destId="{B33C8EAA-7E17-FC4A-A5D7-360C2FCD0108}" srcOrd="0" destOrd="0" presId="urn:microsoft.com/office/officeart/2008/layout/LinedList"/>
    <dgm:cxn modelId="{2E627749-842F-2044-9A60-84E657798A12}" type="presParOf" srcId="{63E5AF39-BBFF-D34C-94BC-316B7120099F}" destId="{C72B6377-0DAF-C44F-913E-76534999EFF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7DF22C-7FAE-4A53-B5C2-C22C44CF33E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F07B9E0-6598-4D5F-926A-9E82D8F38B6A}">
      <dgm:prSet/>
      <dgm:spPr/>
      <dgm:t>
        <a:bodyPr/>
        <a:lstStyle/>
        <a:p>
          <a:r>
            <a:rPr lang="en-US"/>
            <a:t>In this study I investigated the ceRNA network in RCC using bioinformatic analysis. </a:t>
          </a:r>
        </a:p>
      </dgm:t>
    </dgm:pt>
    <dgm:pt modelId="{924265E6-9A8E-4A40-B8B2-E766B6CF140B}" type="parTrans" cxnId="{8A63A184-5ED0-4D4D-AC29-35DBB1B7BE91}">
      <dgm:prSet/>
      <dgm:spPr/>
      <dgm:t>
        <a:bodyPr/>
        <a:lstStyle/>
        <a:p>
          <a:endParaRPr lang="en-US"/>
        </a:p>
      </dgm:t>
    </dgm:pt>
    <dgm:pt modelId="{1357ACBF-CD6D-4373-BDEC-963263278483}" type="sibTrans" cxnId="{8A63A184-5ED0-4D4D-AC29-35DBB1B7BE91}">
      <dgm:prSet/>
      <dgm:spPr/>
      <dgm:t>
        <a:bodyPr/>
        <a:lstStyle/>
        <a:p>
          <a:endParaRPr lang="en-US"/>
        </a:p>
      </dgm:t>
    </dgm:pt>
    <dgm:pt modelId="{A032C7A7-1AC3-4941-81CC-B86E4999281E}">
      <dgm:prSet/>
      <dgm:spPr/>
      <dgm:t>
        <a:bodyPr/>
        <a:lstStyle/>
        <a:p>
          <a:r>
            <a:rPr lang="en-US" dirty="0"/>
            <a:t>The study identified several lncRNAs, miRNAs, and mRNAs that interact in the RCC </a:t>
          </a:r>
          <a:r>
            <a:rPr lang="en-US" dirty="0" err="1"/>
            <a:t>ceRNA</a:t>
          </a:r>
          <a:r>
            <a:rPr lang="en-US" dirty="0"/>
            <a:t> network. A sub </a:t>
          </a:r>
          <a:r>
            <a:rPr lang="en-US" dirty="0" err="1"/>
            <a:t>ceRNA</a:t>
          </a:r>
          <a:r>
            <a:rPr lang="en-US" dirty="0"/>
            <a:t> network was also formed</a:t>
          </a:r>
        </a:p>
      </dgm:t>
    </dgm:pt>
    <dgm:pt modelId="{5DC1B1AD-EE7F-404A-BFD3-E732D2E636CC}" type="parTrans" cxnId="{B318F31A-6FA7-4CA1-BB76-D288E83D0E30}">
      <dgm:prSet/>
      <dgm:spPr/>
      <dgm:t>
        <a:bodyPr/>
        <a:lstStyle/>
        <a:p>
          <a:endParaRPr lang="en-US"/>
        </a:p>
      </dgm:t>
    </dgm:pt>
    <dgm:pt modelId="{81E80D44-7BC5-4E8E-BFFB-C1D918F8C8E6}" type="sibTrans" cxnId="{B318F31A-6FA7-4CA1-BB76-D288E83D0E30}">
      <dgm:prSet/>
      <dgm:spPr/>
      <dgm:t>
        <a:bodyPr/>
        <a:lstStyle/>
        <a:p>
          <a:endParaRPr lang="en-US"/>
        </a:p>
      </dgm:t>
    </dgm:pt>
    <dgm:pt modelId="{03A67838-DA94-4A13-A892-E04C4725F70F}">
      <dgm:prSet/>
      <dgm:spPr/>
      <dgm:t>
        <a:bodyPr/>
        <a:lstStyle/>
        <a:p>
          <a:r>
            <a:rPr lang="en-US"/>
            <a:t>including LINC00473 (down regulated), LINC00944 (up regulated), and LINC00982 (down regulated), </a:t>
          </a:r>
        </a:p>
      </dgm:t>
    </dgm:pt>
    <dgm:pt modelId="{0A904E10-1B09-4D7B-84CF-D0EAA07E90D7}" type="parTrans" cxnId="{BE88FBA2-6DB3-40E6-8666-780610EB481E}">
      <dgm:prSet/>
      <dgm:spPr/>
      <dgm:t>
        <a:bodyPr/>
        <a:lstStyle/>
        <a:p>
          <a:endParaRPr lang="en-US"/>
        </a:p>
      </dgm:t>
    </dgm:pt>
    <dgm:pt modelId="{717427C1-C6EC-4276-ADD4-F6575FEF6912}" type="sibTrans" cxnId="{BE88FBA2-6DB3-40E6-8666-780610EB481E}">
      <dgm:prSet/>
      <dgm:spPr/>
      <dgm:t>
        <a:bodyPr/>
        <a:lstStyle/>
        <a:p>
          <a:endParaRPr lang="en-US"/>
        </a:p>
      </dgm:t>
    </dgm:pt>
    <dgm:pt modelId="{0F0BE491-1894-42DA-B7B7-D1923B501E9E}">
      <dgm:prSet/>
      <dgm:spPr/>
      <dgm:t>
        <a:bodyPr/>
        <a:lstStyle/>
        <a:p>
          <a:r>
            <a:rPr lang="en-US" dirty="0"/>
            <a:t>as well as miRNAs hsa-miR-140-5p (up regulated), hsa-miR-28-5p (up regulated), and hsa-miR-532-5p (down regulated)</a:t>
          </a:r>
        </a:p>
      </dgm:t>
    </dgm:pt>
    <dgm:pt modelId="{18FB510A-844E-4E81-9960-83A9C20A8B35}" type="parTrans" cxnId="{5D2EEC70-FB04-4047-A446-9DA0AEA10E3A}">
      <dgm:prSet/>
      <dgm:spPr/>
      <dgm:t>
        <a:bodyPr/>
        <a:lstStyle/>
        <a:p>
          <a:endParaRPr lang="en-US"/>
        </a:p>
      </dgm:t>
    </dgm:pt>
    <dgm:pt modelId="{9BD00E44-FD3A-4997-823E-C8DC80800046}" type="sibTrans" cxnId="{5D2EEC70-FB04-4047-A446-9DA0AEA10E3A}">
      <dgm:prSet/>
      <dgm:spPr/>
      <dgm:t>
        <a:bodyPr/>
        <a:lstStyle/>
        <a:p>
          <a:endParaRPr lang="en-US"/>
        </a:p>
      </dgm:t>
    </dgm:pt>
    <dgm:pt modelId="{B60D18E6-746A-4CFE-ABC7-21317082134E}">
      <dgm:prSet/>
      <dgm:spPr/>
      <dgm:t>
        <a:bodyPr/>
        <a:lstStyle/>
        <a:p>
          <a:r>
            <a:rPr lang="en-US" dirty="0"/>
            <a:t>which were found to interact with the genes RGMA (up regulated), BSND (down regulated), and THSD4 (down regulated).</a:t>
          </a:r>
        </a:p>
      </dgm:t>
    </dgm:pt>
    <dgm:pt modelId="{C0736D46-9E58-4C1E-8F73-5814B49FCFAD}" type="parTrans" cxnId="{5D63C388-CBD8-4AD2-B4AE-A49586BA325E}">
      <dgm:prSet/>
      <dgm:spPr/>
      <dgm:t>
        <a:bodyPr/>
        <a:lstStyle/>
        <a:p>
          <a:endParaRPr lang="en-US"/>
        </a:p>
      </dgm:t>
    </dgm:pt>
    <dgm:pt modelId="{6AD941A7-41FB-4F40-A5C6-61D9B28B0F5A}" type="sibTrans" cxnId="{5D63C388-CBD8-4AD2-B4AE-A49586BA325E}">
      <dgm:prSet/>
      <dgm:spPr/>
      <dgm:t>
        <a:bodyPr/>
        <a:lstStyle/>
        <a:p>
          <a:endParaRPr lang="en-US"/>
        </a:p>
      </dgm:t>
    </dgm:pt>
    <dgm:pt modelId="{E3146612-67FA-47EB-90EA-48A0B78A835F}" type="pres">
      <dgm:prSet presAssocID="{917DF22C-7FAE-4A53-B5C2-C22C44CF33E9}" presName="root" presStyleCnt="0">
        <dgm:presLayoutVars>
          <dgm:dir/>
          <dgm:resizeHandles val="exact"/>
        </dgm:presLayoutVars>
      </dgm:prSet>
      <dgm:spPr/>
    </dgm:pt>
    <dgm:pt modelId="{A5C841B4-3D0D-49AA-8BB3-743CD648E072}" type="pres">
      <dgm:prSet presAssocID="{7F07B9E0-6598-4D5F-926A-9E82D8F38B6A}" presName="compNode" presStyleCnt="0"/>
      <dgm:spPr/>
    </dgm:pt>
    <dgm:pt modelId="{B31D94AD-C89E-4148-9910-212E71A3411E}" type="pres">
      <dgm:prSet presAssocID="{7F07B9E0-6598-4D5F-926A-9E82D8F38B6A}" presName="bgRect" presStyleLbl="bgShp" presStyleIdx="0" presStyleCnt="5"/>
      <dgm:spPr/>
    </dgm:pt>
    <dgm:pt modelId="{462EA8FF-6239-40D2-ABF9-324BCABBC6A3}" type="pres">
      <dgm:prSet presAssocID="{7F07B9E0-6598-4D5F-926A-9E82D8F38B6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C2E14788-833E-49F1-A7B3-A78AB9087E17}" type="pres">
      <dgm:prSet presAssocID="{7F07B9E0-6598-4D5F-926A-9E82D8F38B6A}" presName="spaceRect" presStyleCnt="0"/>
      <dgm:spPr/>
    </dgm:pt>
    <dgm:pt modelId="{E4CA09D3-3F1F-4DFF-93AA-17C6BC9A8BFD}" type="pres">
      <dgm:prSet presAssocID="{7F07B9E0-6598-4D5F-926A-9E82D8F38B6A}" presName="parTx" presStyleLbl="revTx" presStyleIdx="0" presStyleCnt="5">
        <dgm:presLayoutVars>
          <dgm:chMax val="0"/>
          <dgm:chPref val="0"/>
        </dgm:presLayoutVars>
      </dgm:prSet>
      <dgm:spPr/>
    </dgm:pt>
    <dgm:pt modelId="{34590BC7-094B-491F-AF95-9B4C9EB2E169}" type="pres">
      <dgm:prSet presAssocID="{1357ACBF-CD6D-4373-BDEC-963263278483}" presName="sibTrans" presStyleCnt="0"/>
      <dgm:spPr/>
    </dgm:pt>
    <dgm:pt modelId="{A659B51C-292A-4EF9-8FA8-7959CDA76E91}" type="pres">
      <dgm:prSet presAssocID="{A032C7A7-1AC3-4941-81CC-B86E4999281E}" presName="compNode" presStyleCnt="0"/>
      <dgm:spPr/>
    </dgm:pt>
    <dgm:pt modelId="{81A455B1-7A46-41D2-A84C-BD15BC9629F4}" type="pres">
      <dgm:prSet presAssocID="{A032C7A7-1AC3-4941-81CC-B86E4999281E}" presName="bgRect" presStyleLbl="bgShp" presStyleIdx="1" presStyleCnt="5"/>
      <dgm:spPr/>
    </dgm:pt>
    <dgm:pt modelId="{258EDC46-B513-41E5-A774-88F39455F18C}" type="pres">
      <dgm:prSet presAssocID="{A032C7A7-1AC3-4941-81CC-B86E4999281E}"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8C1319A9-D494-4BED-93F1-61B1DC4942E6}" type="pres">
      <dgm:prSet presAssocID="{A032C7A7-1AC3-4941-81CC-B86E4999281E}" presName="spaceRect" presStyleCnt="0"/>
      <dgm:spPr/>
    </dgm:pt>
    <dgm:pt modelId="{3E696365-1BDA-44F2-BCB2-F574B797735A}" type="pres">
      <dgm:prSet presAssocID="{A032C7A7-1AC3-4941-81CC-B86E4999281E}" presName="parTx" presStyleLbl="revTx" presStyleIdx="1" presStyleCnt="5">
        <dgm:presLayoutVars>
          <dgm:chMax val="0"/>
          <dgm:chPref val="0"/>
        </dgm:presLayoutVars>
      </dgm:prSet>
      <dgm:spPr/>
    </dgm:pt>
    <dgm:pt modelId="{33F40807-7E66-4BA9-9D8F-0A662FB9A2B8}" type="pres">
      <dgm:prSet presAssocID="{81E80D44-7BC5-4E8E-BFFB-C1D918F8C8E6}" presName="sibTrans" presStyleCnt="0"/>
      <dgm:spPr/>
    </dgm:pt>
    <dgm:pt modelId="{314703B2-FE79-4CA2-84B7-7D49410B4A49}" type="pres">
      <dgm:prSet presAssocID="{03A67838-DA94-4A13-A892-E04C4725F70F}" presName="compNode" presStyleCnt="0"/>
      <dgm:spPr/>
    </dgm:pt>
    <dgm:pt modelId="{39D09B0E-42E9-48A3-8831-9B7294327248}" type="pres">
      <dgm:prSet presAssocID="{03A67838-DA94-4A13-A892-E04C4725F70F}" presName="bgRect" presStyleLbl="bgShp" presStyleIdx="2" presStyleCnt="5"/>
      <dgm:spPr/>
    </dgm:pt>
    <dgm:pt modelId="{6105A3CF-1444-4BB6-B4DB-F456D15914E3}" type="pres">
      <dgm:prSet presAssocID="{03A67838-DA94-4A13-A892-E04C4725F70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nching Diagram"/>
        </a:ext>
      </dgm:extLst>
    </dgm:pt>
    <dgm:pt modelId="{52874533-290E-43C0-B0E9-CD7F17BAF9C6}" type="pres">
      <dgm:prSet presAssocID="{03A67838-DA94-4A13-A892-E04C4725F70F}" presName="spaceRect" presStyleCnt="0"/>
      <dgm:spPr/>
    </dgm:pt>
    <dgm:pt modelId="{B186F7AB-5BA0-42CB-9322-F06B866DFC29}" type="pres">
      <dgm:prSet presAssocID="{03A67838-DA94-4A13-A892-E04C4725F70F}" presName="parTx" presStyleLbl="revTx" presStyleIdx="2" presStyleCnt="5">
        <dgm:presLayoutVars>
          <dgm:chMax val="0"/>
          <dgm:chPref val="0"/>
        </dgm:presLayoutVars>
      </dgm:prSet>
      <dgm:spPr/>
    </dgm:pt>
    <dgm:pt modelId="{6D2E15E8-B9C6-41B2-852D-7C6026BDE288}" type="pres">
      <dgm:prSet presAssocID="{717427C1-C6EC-4276-ADD4-F6575FEF6912}" presName="sibTrans" presStyleCnt="0"/>
      <dgm:spPr/>
    </dgm:pt>
    <dgm:pt modelId="{57F5B366-1D47-4F23-9F57-0C084EDE373B}" type="pres">
      <dgm:prSet presAssocID="{0F0BE491-1894-42DA-B7B7-D1923B501E9E}" presName="compNode" presStyleCnt="0"/>
      <dgm:spPr/>
    </dgm:pt>
    <dgm:pt modelId="{C3DC1AC9-2762-4AFC-B9B7-62ABF93B34F7}" type="pres">
      <dgm:prSet presAssocID="{0F0BE491-1894-42DA-B7B7-D1923B501E9E}" presName="bgRect" presStyleLbl="bgShp" presStyleIdx="3" presStyleCnt="5"/>
      <dgm:spPr/>
    </dgm:pt>
    <dgm:pt modelId="{E2AC7A38-C1B0-4A04-B2E4-C15FB45AD1FA}" type="pres">
      <dgm:prSet presAssocID="{0F0BE491-1894-42DA-B7B7-D1923B501E9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NA"/>
        </a:ext>
      </dgm:extLst>
    </dgm:pt>
    <dgm:pt modelId="{B586E79C-D7BC-47F8-8920-29A80E81366A}" type="pres">
      <dgm:prSet presAssocID="{0F0BE491-1894-42DA-B7B7-D1923B501E9E}" presName="spaceRect" presStyleCnt="0"/>
      <dgm:spPr/>
    </dgm:pt>
    <dgm:pt modelId="{E658147A-11AF-4685-B229-E5720F0F9C12}" type="pres">
      <dgm:prSet presAssocID="{0F0BE491-1894-42DA-B7B7-D1923B501E9E}" presName="parTx" presStyleLbl="revTx" presStyleIdx="3" presStyleCnt="5">
        <dgm:presLayoutVars>
          <dgm:chMax val="0"/>
          <dgm:chPref val="0"/>
        </dgm:presLayoutVars>
      </dgm:prSet>
      <dgm:spPr/>
    </dgm:pt>
    <dgm:pt modelId="{47A1B413-5B91-4F4D-AA03-41375B3AED06}" type="pres">
      <dgm:prSet presAssocID="{9BD00E44-FD3A-4997-823E-C8DC80800046}" presName="sibTrans" presStyleCnt="0"/>
      <dgm:spPr/>
    </dgm:pt>
    <dgm:pt modelId="{4E3A7770-8499-4CA1-B124-21D535569347}" type="pres">
      <dgm:prSet presAssocID="{B60D18E6-746A-4CFE-ABC7-21317082134E}" presName="compNode" presStyleCnt="0"/>
      <dgm:spPr/>
    </dgm:pt>
    <dgm:pt modelId="{0BCD2284-10FC-4FB1-9B30-7BA92170F3F5}" type="pres">
      <dgm:prSet presAssocID="{B60D18E6-746A-4CFE-ABC7-21317082134E}" presName="bgRect" presStyleLbl="bgShp" presStyleIdx="4" presStyleCnt="5"/>
      <dgm:spPr/>
    </dgm:pt>
    <dgm:pt modelId="{31DBCF47-B3FE-4E22-A6E6-13F9397F39D2}" type="pres">
      <dgm:prSet presAssocID="{B60D18E6-746A-4CFE-ABC7-21317082134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nger Print"/>
        </a:ext>
      </dgm:extLst>
    </dgm:pt>
    <dgm:pt modelId="{E52D6C99-86C2-454B-9116-A83D490230D8}" type="pres">
      <dgm:prSet presAssocID="{B60D18E6-746A-4CFE-ABC7-21317082134E}" presName="spaceRect" presStyleCnt="0"/>
      <dgm:spPr/>
    </dgm:pt>
    <dgm:pt modelId="{35D3DD93-C584-4192-8CDB-7C50D7DBBBB4}" type="pres">
      <dgm:prSet presAssocID="{B60D18E6-746A-4CFE-ABC7-21317082134E}" presName="parTx" presStyleLbl="revTx" presStyleIdx="4" presStyleCnt="5">
        <dgm:presLayoutVars>
          <dgm:chMax val="0"/>
          <dgm:chPref val="0"/>
        </dgm:presLayoutVars>
      </dgm:prSet>
      <dgm:spPr/>
    </dgm:pt>
  </dgm:ptLst>
  <dgm:cxnLst>
    <dgm:cxn modelId="{A9F8B11A-86BA-4FC6-8C90-60171EF7E221}" type="presOf" srcId="{0F0BE491-1894-42DA-B7B7-D1923B501E9E}" destId="{E658147A-11AF-4685-B229-E5720F0F9C12}" srcOrd="0" destOrd="0" presId="urn:microsoft.com/office/officeart/2018/2/layout/IconVerticalSolidList"/>
    <dgm:cxn modelId="{B318F31A-6FA7-4CA1-BB76-D288E83D0E30}" srcId="{917DF22C-7FAE-4A53-B5C2-C22C44CF33E9}" destId="{A032C7A7-1AC3-4941-81CC-B86E4999281E}" srcOrd="1" destOrd="0" parTransId="{5DC1B1AD-EE7F-404A-BFD3-E732D2E636CC}" sibTransId="{81E80D44-7BC5-4E8E-BFFB-C1D918F8C8E6}"/>
    <dgm:cxn modelId="{387D2B22-3C6D-4FF9-9D4D-D7A73CCC7FE2}" type="presOf" srcId="{7F07B9E0-6598-4D5F-926A-9E82D8F38B6A}" destId="{E4CA09D3-3F1F-4DFF-93AA-17C6BC9A8BFD}" srcOrd="0" destOrd="0" presId="urn:microsoft.com/office/officeart/2018/2/layout/IconVerticalSolidList"/>
    <dgm:cxn modelId="{261D382A-1F0C-4A5C-B4AF-E9E3E685F49B}" type="presOf" srcId="{B60D18E6-746A-4CFE-ABC7-21317082134E}" destId="{35D3DD93-C584-4192-8CDB-7C50D7DBBBB4}" srcOrd="0" destOrd="0" presId="urn:microsoft.com/office/officeart/2018/2/layout/IconVerticalSolidList"/>
    <dgm:cxn modelId="{9013A432-7E19-4482-8F04-2A7783DDCBD8}" type="presOf" srcId="{917DF22C-7FAE-4A53-B5C2-C22C44CF33E9}" destId="{E3146612-67FA-47EB-90EA-48A0B78A835F}" srcOrd="0" destOrd="0" presId="urn:microsoft.com/office/officeart/2018/2/layout/IconVerticalSolidList"/>
    <dgm:cxn modelId="{2A87B33D-CE80-4E65-ABAE-79CCED570D67}" type="presOf" srcId="{A032C7A7-1AC3-4941-81CC-B86E4999281E}" destId="{3E696365-1BDA-44F2-BCB2-F574B797735A}" srcOrd="0" destOrd="0" presId="urn:microsoft.com/office/officeart/2018/2/layout/IconVerticalSolidList"/>
    <dgm:cxn modelId="{5D2EEC70-FB04-4047-A446-9DA0AEA10E3A}" srcId="{917DF22C-7FAE-4A53-B5C2-C22C44CF33E9}" destId="{0F0BE491-1894-42DA-B7B7-D1923B501E9E}" srcOrd="3" destOrd="0" parTransId="{18FB510A-844E-4E81-9960-83A9C20A8B35}" sibTransId="{9BD00E44-FD3A-4997-823E-C8DC80800046}"/>
    <dgm:cxn modelId="{8A63A184-5ED0-4D4D-AC29-35DBB1B7BE91}" srcId="{917DF22C-7FAE-4A53-B5C2-C22C44CF33E9}" destId="{7F07B9E0-6598-4D5F-926A-9E82D8F38B6A}" srcOrd="0" destOrd="0" parTransId="{924265E6-9A8E-4A40-B8B2-E766B6CF140B}" sibTransId="{1357ACBF-CD6D-4373-BDEC-963263278483}"/>
    <dgm:cxn modelId="{5D63C388-CBD8-4AD2-B4AE-A49586BA325E}" srcId="{917DF22C-7FAE-4A53-B5C2-C22C44CF33E9}" destId="{B60D18E6-746A-4CFE-ABC7-21317082134E}" srcOrd="4" destOrd="0" parTransId="{C0736D46-9E58-4C1E-8F73-5814B49FCFAD}" sibTransId="{6AD941A7-41FB-4F40-A5C6-61D9B28B0F5A}"/>
    <dgm:cxn modelId="{16FC9195-A937-46FB-9051-2E6D0EE66E57}" type="presOf" srcId="{03A67838-DA94-4A13-A892-E04C4725F70F}" destId="{B186F7AB-5BA0-42CB-9322-F06B866DFC29}" srcOrd="0" destOrd="0" presId="urn:microsoft.com/office/officeart/2018/2/layout/IconVerticalSolidList"/>
    <dgm:cxn modelId="{BE88FBA2-6DB3-40E6-8666-780610EB481E}" srcId="{917DF22C-7FAE-4A53-B5C2-C22C44CF33E9}" destId="{03A67838-DA94-4A13-A892-E04C4725F70F}" srcOrd="2" destOrd="0" parTransId="{0A904E10-1B09-4D7B-84CF-D0EAA07E90D7}" sibTransId="{717427C1-C6EC-4276-ADD4-F6575FEF6912}"/>
    <dgm:cxn modelId="{AA55482D-8CFE-4BD7-9F79-0892B57E3E60}" type="presParOf" srcId="{E3146612-67FA-47EB-90EA-48A0B78A835F}" destId="{A5C841B4-3D0D-49AA-8BB3-743CD648E072}" srcOrd="0" destOrd="0" presId="urn:microsoft.com/office/officeart/2018/2/layout/IconVerticalSolidList"/>
    <dgm:cxn modelId="{B413120F-9A1A-483D-8CF5-E023DEC123A4}" type="presParOf" srcId="{A5C841B4-3D0D-49AA-8BB3-743CD648E072}" destId="{B31D94AD-C89E-4148-9910-212E71A3411E}" srcOrd="0" destOrd="0" presId="urn:microsoft.com/office/officeart/2018/2/layout/IconVerticalSolidList"/>
    <dgm:cxn modelId="{5F2FD9A5-5268-45FD-B073-A4FA43808DD1}" type="presParOf" srcId="{A5C841B4-3D0D-49AA-8BB3-743CD648E072}" destId="{462EA8FF-6239-40D2-ABF9-324BCABBC6A3}" srcOrd="1" destOrd="0" presId="urn:microsoft.com/office/officeart/2018/2/layout/IconVerticalSolidList"/>
    <dgm:cxn modelId="{54B0EF46-8026-43E9-82A8-AE385717D741}" type="presParOf" srcId="{A5C841B4-3D0D-49AA-8BB3-743CD648E072}" destId="{C2E14788-833E-49F1-A7B3-A78AB9087E17}" srcOrd="2" destOrd="0" presId="urn:microsoft.com/office/officeart/2018/2/layout/IconVerticalSolidList"/>
    <dgm:cxn modelId="{33A334E1-B901-451D-86FB-A0C935A03107}" type="presParOf" srcId="{A5C841B4-3D0D-49AA-8BB3-743CD648E072}" destId="{E4CA09D3-3F1F-4DFF-93AA-17C6BC9A8BFD}" srcOrd="3" destOrd="0" presId="urn:microsoft.com/office/officeart/2018/2/layout/IconVerticalSolidList"/>
    <dgm:cxn modelId="{F3AF2ADC-3DA2-44F5-B8C3-164ADC794E1B}" type="presParOf" srcId="{E3146612-67FA-47EB-90EA-48A0B78A835F}" destId="{34590BC7-094B-491F-AF95-9B4C9EB2E169}" srcOrd="1" destOrd="0" presId="urn:microsoft.com/office/officeart/2018/2/layout/IconVerticalSolidList"/>
    <dgm:cxn modelId="{EA132DEC-FA1F-41D0-BD56-CA77D4BBC5BC}" type="presParOf" srcId="{E3146612-67FA-47EB-90EA-48A0B78A835F}" destId="{A659B51C-292A-4EF9-8FA8-7959CDA76E91}" srcOrd="2" destOrd="0" presId="urn:microsoft.com/office/officeart/2018/2/layout/IconVerticalSolidList"/>
    <dgm:cxn modelId="{C5F06D19-838B-4E1D-BA4C-37684AD70FE2}" type="presParOf" srcId="{A659B51C-292A-4EF9-8FA8-7959CDA76E91}" destId="{81A455B1-7A46-41D2-A84C-BD15BC9629F4}" srcOrd="0" destOrd="0" presId="urn:microsoft.com/office/officeart/2018/2/layout/IconVerticalSolidList"/>
    <dgm:cxn modelId="{BC39EC6C-6741-40DF-BA16-2BB9100165AC}" type="presParOf" srcId="{A659B51C-292A-4EF9-8FA8-7959CDA76E91}" destId="{258EDC46-B513-41E5-A774-88F39455F18C}" srcOrd="1" destOrd="0" presId="urn:microsoft.com/office/officeart/2018/2/layout/IconVerticalSolidList"/>
    <dgm:cxn modelId="{B99DE8F3-9BC3-4799-9BEF-E2F0B6F68084}" type="presParOf" srcId="{A659B51C-292A-4EF9-8FA8-7959CDA76E91}" destId="{8C1319A9-D494-4BED-93F1-61B1DC4942E6}" srcOrd="2" destOrd="0" presId="urn:microsoft.com/office/officeart/2018/2/layout/IconVerticalSolidList"/>
    <dgm:cxn modelId="{3A26B1D3-7D73-412A-8D16-E7F160CF8230}" type="presParOf" srcId="{A659B51C-292A-4EF9-8FA8-7959CDA76E91}" destId="{3E696365-1BDA-44F2-BCB2-F574B797735A}" srcOrd="3" destOrd="0" presId="urn:microsoft.com/office/officeart/2018/2/layout/IconVerticalSolidList"/>
    <dgm:cxn modelId="{43675AE0-BF6C-4D39-A8B3-76F72571D2FB}" type="presParOf" srcId="{E3146612-67FA-47EB-90EA-48A0B78A835F}" destId="{33F40807-7E66-4BA9-9D8F-0A662FB9A2B8}" srcOrd="3" destOrd="0" presId="urn:microsoft.com/office/officeart/2018/2/layout/IconVerticalSolidList"/>
    <dgm:cxn modelId="{6D10721D-C15C-4B73-AF0F-D2C77401DF02}" type="presParOf" srcId="{E3146612-67FA-47EB-90EA-48A0B78A835F}" destId="{314703B2-FE79-4CA2-84B7-7D49410B4A49}" srcOrd="4" destOrd="0" presId="urn:microsoft.com/office/officeart/2018/2/layout/IconVerticalSolidList"/>
    <dgm:cxn modelId="{4EAF2698-FB17-42FD-8B00-B01D06D2D264}" type="presParOf" srcId="{314703B2-FE79-4CA2-84B7-7D49410B4A49}" destId="{39D09B0E-42E9-48A3-8831-9B7294327248}" srcOrd="0" destOrd="0" presId="urn:microsoft.com/office/officeart/2018/2/layout/IconVerticalSolidList"/>
    <dgm:cxn modelId="{FED4C51E-BDC8-405B-BC4F-0310A9E978AF}" type="presParOf" srcId="{314703B2-FE79-4CA2-84B7-7D49410B4A49}" destId="{6105A3CF-1444-4BB6-B4DB-F456D15914E3}" srcOrd="1" destOrd="0" presId="urn:microsoft.com/office/officeart/2018/2/layout/IconVerticalSolidList"/>
    <dgm:cxn modelId="{EF5CED35-B8ED-4C30-A2A0-D1B65B535D3B}" type="presParOf" srcId="{314703B2-FE79-4CA2-84B7-7D49410B4A49}" destId="{52874533-290E-43C0-B0E9-CD7F17BAF9C6}" srcOrd="2" destOrd="0" presId="urn:microsoft.com/office/officeart/2018/2/layout/IconVerticalSolidList"/>
    <dgm:cxn modelId="{1C88BDDC-0B86-4A9F-94D0-E40122B85A19}" type="presParOf" srcId="{314703B2-FE79-4CA2-84B7-7D49410B4A49}" destId="{B186F7AB-5BA0-42CB-9322-F06B866DFC29}" srcOrd="3" destOrd="0" presId="urn:microsoft.com/office/officeart/2018/2/layout/IconVerticalSolidList"/>
    <dgm:cxn modelId="{D0D4686B-CE0C-45A1-A96E-E1122F549C13}" type="presParOf" srcId="{E3146612-67FA-47EB-90EA-48A0B78A835F}" destId="{6D2E15E8-B9C6-41B2-852D-7C6026BDE288}" srcOrd="5" destOrd="0" presId="urn:microsoft.com/office/officeart/2018/2/layout/IconVerticalSolidList"/>
    <dgm:cxn modelId="{22F458E4-7A76-4763-858C-35FBD444E90A}" type="presParOf" srcId="{E3146612-67FA-47EB-90EA-48A0B78A835F}" destId="{57F5B366-1D47-4F23-9F57-0C084EDE373B}" srcOrd="6" destOrd="0" presId="urn:microsoft.com/office/officeart/2018/2/layout/IconVerticalSolidList"/>
    <dgm:cxn modelId="{D7AF2FBC-3328-43B6-8425-282C3E6501D6}" type="presParOf" srcId="{57F5B366-1D47-4F23-9F57-0C084EDE373B}" destId="{C3DC1AC9-2762-4AFC-B9B7-62ABF93B34F7}" srcOrd="0" destOrd="0" presId="urn:microsoft.com/office/officeart/2018/2/layout/IconVerticalSolidList"/>
    <dgm:cxn modelId="{3DB3BB21-C0A3-4FEB-8E0B-B278BAF37DDA}" type="presParOf" srcId="{57F5B366-1D47-4F23-9F57-0C084EDE373B}" destId="{E2AC7A38-C1B0-4A04-B2E4-C15FB45AD1FA}" srcOrd="1" destOrd="0" presId="urn:microsoft.com/office/officeart/2018/2/layout/IconVerticalSolidList"/>
    <dgm:cxn modelId="{0671C376-1CB6-4691-8BC9-04006C357E33}" type="presParOf" srcId="{57F5B366-1D47-4F23-9F57-0C084EDE373B}" destId="{B586E79C-D7BC-47F8-8920-29A80E81366A}" srcOrd="2" destOrd="0" presId="urn:microsoft.com/office/officeart/2018/2/layout/IconVerticalSolidList"/>
    <dgm:cxn modelId="{F67ACDB9-1F5A-4362-91A6-A7C16FFCAFF7}" type="presParOf" srcId="{57F5B366-1D47-4F23-9F57-0C084EDE373B}" destId="{E658147A-11AF-4685-B229-E5720F0F9C12}" srcOrd="3" destOrd="0" presId="urn:microsoft.com/office/officeart/2018/2/layout/IconVerticalSolidList"/>
    <dgm:cxn modelId="{3E3B928F-ACBE-4D62-AD28-2AD359D951F4}" type="presParOf" srcId="{E3146612-67FA-47EB-90EA-48A0B78A835F}" destId="{47A1B413-5B91-4F4D-AA03-41375B3AED06}" srcOrd="7" destOrd="0" presId="urn:microsoft.com/office/officeart/2018/2/layout/IconVerticalSolidList"/>
    <dgm:cxn modelId="{80A1CE2C-1679-435A-A89E-F3641E1132B2}" type="presParOf" srcId="{E3146612-67FA-47EB-90EA-48A0B78A835F}" destId="{4E3A7770-8499-4CA1-B124-21D535569347}" srcOrd="8" destOrd="0" presId="urn:microsoft.com/office/officeart/2018/2/layout/IconVerticalSolidList"/>
    <dgm:cxn modelId="{2C6B85C6-0584-4892-816D-21AA7968E361}" type="presParOf" srcId="{4E3A7770-8499-4CA1-B124-21D535569347}" destId="{0BCD2284-10FC-4FB1-9B30-7BA92170F3F5}" srcOrd="0" destOrd="0" presId="urn:microsoft.com/office/officeart/2018/2/layout/IconVerticalSolidList"/>
    <dgm:cxn modelId="{8E30B6F1-896D-4352-B0C5-791C14D6B1BC}" type="presParOf" srcId="{4E3A7770-8499-4CA1-B124-21D535569347}" destId="{31DBCF47-B3FE-4E22-A6E6-13F9397F39D2}" srcOrd="1" destOrd="0" presId="urn:microsoft.com/office/officeart/2018/2/layout/IconVerticalSolidList"/>
    <dgm:cxn modelId="{E0B6C147-2B5B-4CB2-9A6D-E8DDAF597478}" type="presParOf" srcId="{4E3A7770-8499-4CA1-B124-21D535569347}" destId="{E52D6C99-86C2-454B-9116-A83D490230D8}" srcOrd="2" destOrd="0" presId="urn:microsoft.com/office/officeart/2018/2/layout/IconVerticalSolidList"/>
    <dgm:cxn modelId="{4F5AD055-9612-4907-9ACC-42D4F6C6058C}" type="presParOf" srcId="{4E3A7770-8499-4CA1-B124-21D535569347}" destId="{35D3DD93-C584-4192-8CDB-7C50D7DBBBB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CC73B0E-0153-4D89-852F-8280887CFF1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A7C0225-FFD7-4B08-AC40-6BA83413FD50}">
      <dgm:prSet/>
      <dgm:spPr/>
      <dgm:t>
        <a:bodyPr/>
        <a:lstStyle/>
        <a:p>
          <a:r>
            <a:rPr lang="en-US" dirty="0"/>
            <a:t>This study is consistent with previous research on the role of lncRNAs in cancer.</a:t>
          </a:r>
        </a:p>
      </dgm:t>
    </dgm:pt>
    <dgm:pt modelId="{D45FCC29-546B-4FF6-BCDA-8EBDB83B79A1}" type="parTrans" cxnId="{6E45200B-23CC-4CE5-9F4F-842676B89D6A}">
      <dgm:prSet/>
      <dgm:spPr/>
      <dgm:t>
        <a:bodyPr/>
        <a:lstStyle/>
        <a:p>
          <a:endParaRPr lang="en-US"/>
        </a:p>
      </dgm:t>
    </dgm:pt>
    <dgm:pt modelId="{DC1A2942-920E-4FE5-B53E-686DD5B31181}" type="sibTrans" cxnId="{6E45200B-23CC-4CE5-9F4F-842676B89D6A}">
      <dgm:prSet/>
      <dgm:spPr/>
      <dgm:t>
        <a:bodyPr/>
        <a:lstStyle/>
        <a:p>
          <a:endParaRPr lang="en-US"/>
        </a:p>
      </dgm:t>
    </dgm:pt>
    <dgm:pt modelId="{23869194-5922-4ED2-9557-B13292DEB010}">
      <dgm:prSet/>
      <dgm:spPr/>
      <dgm:t>
        <a:bodyPr/>
        <a:lstStyle/>
        <a:p>
          <a:r>
            <a:rPr lang="en-US" dirty="0"/>
            <a:t>A study by (Chen &amp; Zheng, 2021) provided clinical and experimental evidence that </a:t>
          </a:r>
          <a:r>
            <a:rPr lang="en-US" b="1" dirty="0"/>
            <a:t>LINC00944</a:t>
          </a:r>
          <a:r>
            <a:rPr lang="en-US" dirty="0"/>
            <a:t> acts as an oncogene in RCC when up regulated.</a:t>
          </a:r>
        </a:p>
      </dgm:t>
    </dgm:pt>
    <dgm:pt modelId="{ACCCD952-FD35-4CBA-A038-B83566DE6B07}" type="parTrans" cxnId="{FD3BB911-9267-449F-8D5E-0496F7AEBDA5}">
      <dgm:prSet/>
      <dgm:spPr/>
      <dgm:t>
        <a:bodyPr/>
        <a:lstStyle/>
        <a:p>
          <a:endParaRPr lang="en-US"/>
        </a:p>
      </dgm:t>
    </dgm:pt>
    <dgm:pt modelId="{7A5DAE5D-8246-4983-BF91-8D787E7EC9ED}" type="sibTrans" cxnId="{FD3BB911-9267-449F-8D5E-0496F7AEBDA5}">
      <dgm:prSet/>
      <dgm:spPr/>
      <dgm:t>
        <a:bodyPr/>
        <a:lstStyle/>
        <a:p>
          <a:endParaRPr lang="en-US"/>
        </a:p>
      </dgm:t>
    </dgm:pt>
    <dgm:pt modelId="{CC8712BD-16E3-402B-8246-3967F8695FEF}">
      <dgm:prSet/>
      <dgm:spPr/>
      <dgm:t>
        <a:bodyPr/>
        <a:lstStyle/>
        <a:p>
          <a:r>
            <a:rPr lang="en-US" dirty="0"/>
            <a:t>According to (Li et al., 2021), downregulation of </a:t>
          </a:r>
          <a:r>
            <a:rPr lang="en-US" b="1" dirty="0"/>
            <a:t>LINC00473</a:t>
          </a:r>
          <a:r>
            <a:rPr lang="en-US" dirty="0"/>
            <a:t> plays an important role in the development of multiple human cancers, such as </a:t>
          </a:r>
          <a:r>
            <a:rPr lang="en-US" b="0" i="0" u="none" dirty="0"/>
            <a:t>lung cancer, gastric cancer, and colorectal cancer</a:t>
          </a:r>
        </a:p>
      </dgm:t>
    </dgm:pt>
    <dgm:pt modelId="{0CEAA1E4-0871-43E0-8EB8-5C3B595BF24B}" type="parTrans" cxnId="{91BAE940-D9A0-4083-95FA-63A715CCA57A}">
      <dgm:prSet/>
      <dgm:spPr/>
      <dgm:t>
        <a:bodyPr/>
        <a:lstStyle/>
        <a:p>
          <a:endParaRPr lang="en-US"/>
        </a:p>
      </dgm:t>
    </dgm:pt>
    <dgm:pt modelId="{F48A432E-B845-4905-AAB9-8E3ADD123434}" type="sibTrans" cxnId="{91BAE940-D9A0-4083-95FA-63A715CCA57A}">
      <dgm:prSet/>
      <dgm:spPr/>
      <dgm:t>
        <a:bodyPr/>
        <a:lstStyle/>
        <a:p>
          <a:endParaRPr lang="en-US"/>
        </a:p>
      </dgm:t>
    </dgm:pt>
    <dgm:pt modelId="{1FDE350C-7694-4EFA-A011-071C39FFEFD5}">
      <dgm:prSet/>
      <dgm:spPr/>
      <dgm:t>
        <a:bodyPr/>
        <a:lstStyle/>
        <a:p>
          <a:r>
            <a:rPr lang="en-US" b="1" dirty="0"/>
            <a:t>LINC00982</a:t>
          </a:r>
          <a:r>
            <a:rPr lang="en-US" dirty="0"/>
            <a:t> has been found to regulate cell proliferation in various types of cancer, including gastric cancer (Fei et al., 2016), breast cancer (Chi et al., 2022), and RCC (Zhang et al., 2019).</a:t>
          </a:r>
        </a:p>
      </dgm:t>
    </dgm:pt>
    <dgm:pt modelId="{1F160361-A3E7-419A-9DFA-A2C57A85DC0E}" type="parTrans" cxnId="{A7BCDDBF-5AF1-4156-AE03-36994090FF39}">
      <dgm:prSet/>
      <dgm:spPr/>
      <dgm:t>
        <a:bodyPr/>
        <a:lstStyle/>
        <a:p>
          <a:endParaRPr lang="en-US"/>
        </a:p>
      </dgm:t>
    </dgm:pt>
    <dgm:pt modelId="{313AD07D-DC3D-4C6C-9DDD-00F752838863}" type="sibTrans" cxnId="{A7BCDDBF-5AF1-4156-AE03-36994090FF39}">
      <dgm:prSet/>
      <dgm:spPr/>
      <dgm:t>
        <a:bodyPr/>
        <a:lstStyle/>
        <a:p>
          <a:endParaRPr lang="en-US"/>
        </a:p>
      </dgm:t>
    </dgm:pt>
    <dgm:pt modelId="{193D0769-4340-4A82-817A-769A58B86D9F}">
      <dgm:prSet/>
      <dgm:spPr/>
      <dgm:t>
        <a:bodyPr/>
        <a:lstStyle/>
        <a:p>
          <a:r>
            <a:rPr lang="en-US" dirty="0"/>
            <a:t>These findings suggest that lncRNAs may be promising biomarkers and therapeutic targets for RCC.</a:t>
          </a:r>
        </a:p>
      </dgm:t>
    </dgm:pt>
    <dgm:pt modelId="{D88FF85A-7D94-47EE-BB2C-7CE022BA4686}" type="parTrans" cxnId="{ADF0845D-A5C9-48F6-A183-9C366B7247B5}">
      <dgm:prSet/>
      <dgm:spPr/>
      <dgm:t>
        <a:bodyPr/>
        <a:lstStyle/>
        <a:p>
          <a:endParaRPr lang="en-US"/>
        </a:p>
      </dgm:t>
    </dgm:pt>
    <dgm:pt modelId="{1137C9CF-F394-47C1-8E83-2C9E9CB52180}" type="sibTrans" cxnId="{ADF0845D-A5C9-48F6-A183-9C366B7247B5}">
      <dgm:prSet/>
      <dgm:spPr/>
      <dgm:t>
        <a:bodyPr/>
        <a:lstStyle/>
        <a:p>
          <a:endParaRPr lang="en-US"/>
        </a:p>
      </dgm:t>
    </dgm:pt>
    <dgm:pt modelId="{6CDA6958-DECC-0946-896C-601F64FBBFFB}" type="pres">
      <dgm:prSet presAssocID="{0CC73B0E-0153-4D89-852F-8280887CFF19}" presName="vert0" presStyleCnt="0">
        <dgm:presLayoutVars>
          <dgm:dir/>
          <dgm:animOne val="branch"/>
          <dgm:animLvl val="lvl"/>
        </dgm:presLayoutVars>
      </dgm:prSet>
      <dgm:spPr/>
    </dgm:pt>
    <dgm:pt modelId="{FF35A1E1-2C09-9445-90CD-5763FC26A475}" type="pres">
      <dgm:prSet presAssocID="{0A7C0225-FFD7-4B08-AC40-6BA83413FD50}" presName="thickLine" presStyleLbl="alignNode1" presStyleIdx="0" presStyleCnt="5"/>
      <dgm:spPr/>
    </dgm:pt>
    <dgm:pt modelId="{5A51E818-3F1B-D440-A05A-5BF5BF88DEC8}" type="pres">
      <dgm:prSet presAssocID="{0A7C0225-FFD7-4B08-AC40-6BA83413FD50}" presName="horz1" presStyleCnt="0"/>
      <dgm:spPr/>
    </dgm:pt>
    <dgm:pt modelId="{8818C746-4A92-894F-A1DC-5C786FAADC92}" type="pres">
      <dgm:prSet presAssocID="{0A7C0225-FFD7-4B08-AC40-6BA83413FD50}" presName="tx1" presStyleLbl="revTx" presStyleIdx="0" presStyleCnt="5"/>
      <dgm:spPr/>
    </dgm:pt>
    <dgm:pt modelId="{BBC7A7A2-7ADB-3D4B-A21C-C10067531A59}" type="pres">
      <dgm:prSet presAssocID="{0A7C0225-FFD7-4B08-AC40-6BA83413FD50}" presName="vert1" presStyleCnt="0"/>
      <dgm:spPr/>
    </dgm:pt>
    <dgm:pt modelId="{4E48E57B-673A-BD48-A805-57CD4BC9F84E}" type="pres">
      <dgm:prSet presAssocID="{23869194-5922-4ED2-9557-B13292DEB010}" presName="thickLine" presStyleLbl="alignNode1" presStyleIdx="1" presStyleCnt="5"/>
      <dgm:spPr/>
    </dgm:pt>
    <dgm:pt modelId="{2ACBF948-79D6-014A-A5BD-7A3795F7F063}" type="pres">
      <dgm:prSet presAssocID="{23869194-5922-4ED2-9557-B13292DEB010}" presName="horz1" presStyleCnt="0"/>
      <dgm:spPr/>
    </dgm:pt>
    <dgm:pt modelId="{EAB45262-2E93-9A4D-AE38-0BD243424378}" type="pres">
      <dgm:prSet presAssocID="{23869194-5922-4ED2-9557-B13292DEB010}" presName="tx1" presStyleLbl="revTx" presStyleIdx="1" presStyleCnt="5"/>
      <dgm:spPr/>
    </dgm:pt>
    <dgm:pt modelId="{338EDB58-B9D9-5049-B965-1EF400801E1E}" type="pres">
      <dgm:prSet presAssocID="{23869194-5922-4ED2-9557-B13292DEB010}" presName="vert1" presStyleCnt="0"/>
      <dgm:spPr/>
    </dgm:pt>
    <dgm:pt modelId="{9B3311DD-4A1D-8740-A3B6-8489013DD8A1}" type="pres">
      <dgm:prSet presAssocID="{CC8712BD-16E3-402B-8246-3967F8695FEF}" presName="thickLine" presStyleLbl="alignNode1" presStyleIdx="2" presStyleCnt="5"/>
      <dgm:spPr/>
    </dgm:pt>
    <dgm:pt modelId="{54FD8E34-E837-4849-9695-C33C87F292F8}" type="pres">
      <dgm:prSet presAssocID="{CC8712BD-16E3-402B-8246-3967F8695FEF}" presName="horz1" presStyleCnt="0"/>
      <dgm:spPr/>
    </dgm:pt>
    <dgm:pt modelId="{5445CA04-D979-2747-AB53-36523CCBD1CE}" type="pres">
      <dgm:prSet presAssocID="{CC8712BD-16E3-402B-8246-3967F8695FEF}" presName="tx1" presStyleLbl="revTx" presStyleIdx="2" presStyleCnt="5"/>
      <dgm:spPr/>
    </dgm:pt>
    <dgm:pt modelId="{F53A2697-A0EE-5945-8603-299A4B414F85}" type="pres">
      <dgm:prSet presAssocID="{CC8712BD-16E3-402B-8246-3967F8695FEF}" presName="vert1" presStyleCnt="0"/>
      <dgm:spPr/>
    </dgm:pt>
    <dgm:pt modelId="{036046E4-62D5-6A43-919E-03B476E8AC87}" type="pres">
      <dgm:prSet presAssocID="{1FDE350C-7694-4EFA-A011-071C39FFEFD5}" presName="thickLine" presStyleLbl="alignNode1" presStyleIdx="3" presStyleCnt="5"/>
      <dgm:spPr/>
    </dgm:pt>
    <dgm:pt modelId="{D7B1FCF7-F1D0-EC40-AC6D-D677B4797A76}" type="pres">
      <dgm:prSet presAssocID="{1FDE350C-7694-4EFA-A011-071C39FFEFD5}" presName="horz1" presStyleCnt="0"/>
      <dgm:spPr/>
    </dgm:pt>
    <dgm:pt modelId="{106313E8-0D1E-C742-9907-D09A7F9193A2}" type="pres">
      <dgm:prSet presAssocID="{1FDE350C-7694-4EFA-A011-071C39FFEFD5}" presName="tx1" presStyleLbl="revTx" presStyleIdx="3" presStyleCnt="5"/>
      <dgm:spPr/>
    </dgm:pt>
    <dgm:pt modelId="{17A53CBB-09EF-7C4C-8EEA-D11A88C0D97F}" type="pres">
      <dgm:prSet presAssocID="{1FDE350C-7694-4EFA-A011-071C39FFEFD5}" presName="vert1" presStyleCnt="0"/>
      <dgm:spPr/>
    </dgm:pt>
    <dgm:pt modelId="{FD7F59F7-1739-6C49-BC7E-FD4953989D25}" type="pres">
      <dgm:prSet presAssocID="{193D0769-4340-4A82-817A-769A58B86D9F}" presName="thickLine" presStyleLbl="alignNode1" presStyleIdx="4" presStyleCnt="5"/>
      <dgm:spPr/>
    </dgm:pt>
    <dgm:pt modelId="{4C4E3C66-B26E-EE49-A3C7-95317F76BED5}" type="pres">
      <dgm:prSet presAssocID="{193D0769-4340-4A82-817A-769A58B86D9F}" presName="horz1" presStyleCnt="0"/>
      <dgm:spPr/>
    </dgm:pt>
    <dgm:pt modelId="{AD7C5891-2CA2-B24D-8052-0B0D7CA728D7}" type="pres">
      <dgm:prSet presAssocID="{193D0769-4340-4A82-817A-769A58B86D9F}" presName="tx1" presStyleLbl="revTx" presStyleIdx="4" presStyleCnt="5"/>
      <dgm:spPr/>
    </dgm:pt>
    <dgm:pt modelId="{1644E4C5-3365-4D4B-9E83-DA85051FB71D}" type="pres">
      <dgm:prSet presAssocID="{193D0769-4340-4A82-817A-769A58B86D9F}" presName="vert1" presStyleCnt="0"/>
      <dgm:spPr/>
    </dgm:pt>
  </dgm:ptLst>
  <dgm:cxnLst>
    <dgm:cxn modelId="{6E45200B-23CC-4CE5-9F4F-842676B89D6A}" srcId="{0CC73B0E-0153-4D89-852F-8280887CFF19}" destId="{0A7C0225-FFD7-4B08-AC40-6BA83413FD50}" srcOrd="0" destOrd="0" parTransId="{D45FCC29-546B-4FF6-BCDA-8EBDB83B79A1}" sibTransId="{DC1A2942-920E-4FE5-B53E-686DD5B31181}"/>
    <dgm:cxn modelId="{FD3BB911-9267-449F-8D5E-0496F7AEBDA5}" srcId="{0CC73B0E-0153-4D89-852F-8280887CFF19}" destId="{23869194-5922-4ED2-9557-B13292DEB010}" srcOrd="1" destOrd="0" parTransId="{ACCCD952-FD35-4CBA-A038-B83566DE6B07}" sibTransId="{7A5DAE5D-8246-4983-BF91-8D787E7EC9ED}"/>
    <dgm:cxn modelId="{591F4D23-6AF6-8D4A-8B66-7EA9A8CA0E37}" type="presOf" srcId="{193D0769-4340-4A82-817A-769A58B86D9F}" destId="{AD7C5891-2CA2-B24D-8052-0B0D7CA728D7}" srcOrd="0" destOrd="0" presId="urn:microsoft.com/office/officeart/2008/layout/LinedList"/>
    <dgm:cxn modelId="{FAD58E38-4063-8444-8056-F4F76472D61F}" type="presOf" srcId="{0A7C0225-FFD7-4B08-AC40-6BA83413FD50}" destId="{8818C746-4A92-894F-A1DC-5C786FAADC92}" srcOrd="0" destOrd="0" presId="urn:microsoft.com/office/officeart/2008/layout/LinedList"/>
    <dgm:cxn modelId="{91BAE940-D9A0-4083-95FA-63A715CCA57A}" srcId="{0CC73B0E-0153-4D89-852F-8280887CFF19}" destId="{CC8712BD-16E3-402B-8246-3967F8695FEF}" srcOrd="2" destOrd="0" parTransId="{0CEAA1E4-0871-43E0-8EB8-5C3B595BF24B}" sibTransId="{F48A432E-B845-4905-AAB9-8E3ADD123434}"/>
    <dgm:cxn modelId="{ADF0845D-A5C9-48F6-A183-9C366B7247B5}" srcId="{0CC73B0E-0153-4D89-852F-8280887CFF19}" destId="{193D0769-4340-4A82-817A-769A58B86D9F}" srcOrd="4" destOrd="0" parTransId="{D88FF85A-7D94-47EE-BB2C-7CE022BA4686}" sibTransId="{1137C9CF-F394-47C1-8E83-2C9E9CB52180}"/>
    <dgm:cxn modelId="{37945360-F184-3F44-8D68-DD9D721D591E}" type="presOf" srcId="{0CC73B0E-0153-4D89-852F-8280887CFF19}" destId="{6CDA6958-DECC-0946-896C-601F64FBBFFB}" srcOrd="0" destOrd="0" presId="urn:microsoft.com/office/officeart/2008/layout/LinedList"/>
    <dgm:cxn modelId="{55B989BB-1CBA-324C-B312-4200D0E41ABB}" type="presOf" srcId="{1FDE350C-7694-4EFA-A011-071C39FFEFD5}" destId="{106313E8-0D1E-C742-9907-D09A7F9193A2}" srcOrd="0" destOrd="0" presId="urn:microsoft.com/office/officeart/2008/layout/LinedList"/>
    <dgm:cxn modelId="{A7BCDDBF-5AF1-4156-AE03-36994090FF39}" srcId="{0CC73B0E-0153-4D89-852F-8280887CFF19}" destId="{1FDE350C-7694-4EFA-A011-071C39FFEFD5}" srcOrd="3" destOrd="0" parTransId="{1F160361-A3E7-419A-9DFA-A2C57A85DC0E}" sibTransId="{313AD07D-DC3D-4C6C-9DDD-00F752838863}"/>
    <dgm:cxn modelId="{F0DE47F5-11CE-0F45-98C4-29FB7D0FC394}" type="presOf" srcId="{CC8712BD-16E3-402B-8246-3967F8695FEF}" destId="{5445CA04-D979-2747-AB53-36523CCBD1CE}" srcOrd="0" destOrd="0" presId="urn:microsoft.com/office/officeart/2008/layout/LinedList"/>
    <dgm:cxn modelId="{D0D886FA-0982-A74D-B232-B2C18E948A97}" type="presOf" srcId="{23869194-5922-4ED2-9557-B13292DEB010}" destId="{EAB45262-2E93-9A4D-AE38-0BD243424378}" srcOrd="0" destOrd="0" presId="urn:microsoft.com/office/officeart/2008/layout/LinedList"/>
    <dgm:cxn modelId="{C99EE5C0-08AA-BB46-A2C6-6E15FA78B913}" type="presParOf" srcId="{6CDA6958-DECC-0946-896C-601F64FBBFFB}" destId="{FF35A1E1-2C09-9445-90CD-5763FC26A475}" srcOrd="0" destOrd="0" presId="urn:microsoft.com/office/officeart/2008/layout/LinedList"/>
    <dgm:cxn modelId="{1758C28A-E893-6F48-BBAA-9727A13596E8}" type="presParOf" srcId="{6CDA6958-DECC-0946-896C-601F64FBBFFB}" destId="{5A51E818-3F1B-D440-A05A-5BF5BF88DEC8}" srcOrd="1" destOrd="0" presId="urn:microsoft.com/office/officeart/2008/layout/LinedList"/>
    <dgm:cxn modelId="{5AD6EBC8-FD80-0540-B167-A4E14E117FE2}" type="presParOf" srcId="{5A51E818-3F1B-D440-A05A-5BF5BF88DEC8}" destId="{8818C746-4A92-894F-A1DC-5C786FAADC92}" srcOrd="0" destOrd="0" presId="urn:microsoft.com/office/officeart/2008/layout/LinedList"/>
    <dgm:cxn modelId="{921D518E-7FF4-5447-BFDB-E2C3ADC337E2}" type="presParOf" srcId="{5A51E818-3F1B-D440-A05A-5BF5BF88DEC8}" destId="{BBC7A7A2-7ADB-3D4B-A21C-C10067531A59}" srcOrd="1" destOrd="0" presId="urn:microsoft.com/office/officeart/2008/layout/LinedList"/>
    <dgm:cxn modelId="{50FFF147-2373-2545-9DAF-B8A0E002D3FC}" type="presParOf" srcId="{6CDA6958-DECC-0946-896C-601F64FBBFFB}" destId="{4E48E57B-673A-BD48-A805-57CD4BC9F84E}" srcOrd="2" destOrd="0" presId="urn:microsoft.com/office/officeart/2008/layout/LinedList"/>
    <dgm:cxn modelId="{F833C302-FA28-7F4A-91F8-14CAD3A4413A}" type="presParOf" srcId="{6CDA6958-DECC-0946-896C-601F64FBBFFB}" destId="{2ACBF948-79D6-014A-A5BD-7A3795F7F063}" srcOrd="3" destOrd="0" presId="urn:microsoft.com/office/officeart/2008/layout/LinedList"/>
    <dgm:cxn modelId="{4CDA4F24-487E-6F4C-9A1D-18E511E1CBF8}" type="presParOf" srcId="{2ACBF948-79D6-014A-A5BD-7A3795F7F063}" destId="{EAB45262-2E93-9A4D-AE38-0BD243424378}" srcOrd="0" destOrd="0" presId="urn:microsoft.com/office/officeart/2008/layout/LinedList"/>
    <dgm:cxn modelId="{FB15442F-F128-CE43-9789-F25D412BB742}" type="presParOf" srcId="{2ACBF948-79D6-014A-A5BD-7A3795F7F063}" destId="{338EDB58-B9D9-5049-B965-1EF400801E1E}" srcOrd="1" destOrd="0" presId="urn:microsoft.com/office/officeart/2008/layout/LinedList"/>
    <dgm:cxn modelId="{1277AE79-2F53-5949-989B-67C397A125B2}" type="presParOf" srcId="{6CDA6958-DECC-0946-896C-601F64FBBFFB}" destId="{9B3311DD-4A1D-8740-A3B6-8489013DD8A1}" srcOrd="4" destOrd="0" presId="urn:microsoft.com/office/officeart/2008/layout/LinedList"/>
    <dgm:cxn modelId="{DC3E2D47-C1CD-0045-9611-8B06CDB602B4}" type="presParOf" srcId="{6CDA6958-DECC-0946-896C-601F64FBBFFB}" destId="{54FD8E34-E837-4849-9695-C33C87F292F8}" srcOrd="5" destOrd="0" presId="urn:microsoft.com/office/officeart/2008/layout/LinedList"/>
    <dgm:cxn modelId="{1B55D052-5C46-1A4D-B4F7-4F8FE7DCBC03}" type="presParOf" srcId="{54FD8E34-E837-4849-9695-C33C87F292F8}" destId="{5445CA04-D979-2747-AB53-36523CCBD1CE}" srcOrd="0" destOrd="0" presId="urn:microsoft.com/office/officeart/2008/layout/LinedList"/>
    <dgm:cxn modelId="{86D60631-1ACA-804F-A486-61EB437B813F}" type="presParOf" srcId="{54FD8E34-E837-4849-9695-C33C87F292F8}" destId="{F53A2697-A0EE-5945-8603-299A4B414F85}" srcOrd="1" destOrd="0" presId="urn:microsoft.com/office/officeart/2008/layout/LinedList"/>
    <dgm:cxn modelId="{14BB26F5-19C6-3549-8EFA-29E0505EE480}" type="presParOf" srcId="{6CDA6958-DECC-0946-896C-601F64FBBFFB}" destId="{036046E4-62D5-6A43-919E-03B476E8AC87}" srcOrd="6" destOrd="0" presId="urn:microsoft.com/office/officeart/2008/layout/LinedList"/>
    <dgm:cxn modelId="{1A3CBD30-90CD-FF46-A2D5-32C34F1B1660}" type="presParOf" srcId="{6CDA6958-DECC-0946-896C-601F64FBBFFB}" destId="{D7B1FCF7-F1D0-EC40-AC6D-D677B4797A76}" srcOrd="7" destOrd="0" presId="urn:microsoft.com/office/officeart/2008/layout/LinedList"/>
    <dgm:cxn modelId="{3C220877-DC52-FB49-AC38-635887A6EF78}" type="presParOf" srcId="{D7B1FCF7-F1D0-EC40-AC6D-D677B4797A76}" destId="{106313E8-0D1E-C742-9907-D09A7F9193A2}" srcOrd="0" destOrd="0" presId="urn:microsoft.com/office/officeart/2008/layout/LinedList"/>
    <dgm:cxn modelId="{58F22D76-F8AB-9347-8A1E-9DE6974328C8}" type="presParOf" srcId="{D7B1FCF7-F1D0-EC40-AC6D-D677B4797A76}" destId="{17A53CBB-09EF-7C4C-8EEA-D11A88C0D97F}" srcOrd="1" destOrd="0" presId="urn:microsoft.com/office/officeart/2008/layout/LinedList"/>
    <dgm:cxn modelId="{BF1DD432-E055-5044-B011-E7390861748D}" type="presParOf" srcId="{6CDA6958-DECC-0946-896C-601F64FBBFFB}" destId="{FD7F59F7-1739-6C49-BC7E-FD4953989D25}" srcOrd="8" destOrd="0" presId="urn:microsoft.com/office/officeart/2008/layout/LinedList"/>
    <dgm:cxn modelId="{CCD57009-55BF-2943-8BC8-E1F2889A4141}" type="presParOf" srcId="{6CDA6958-DECC-0946-896C-601F64FBBFFB}" destId="{4C4E3C66-B26E-EE49-A3C7-95317F76BED5}" srcOrd="9" destOrd="0" presId="urn:microsoft.com/office/officeart/2008/layout/LinedList"/>
    <dgm:cxn modelId="{99FC98C2-9EA6-B847-B8AA-260B5F9087DF}" type="presParOf" srcId="{4C4E3C66-B26E-EE49-A3C7-95317F76BED5}" destId="{AD7C5891-2CA2-B24D-8052-0B0D7CA728D7}" srcOrd="0" destOrd="0" presId="urn:microsoft.com/office/officeart/2008/layout/LinedList"/>
    <dgm:cxn modelId="{F52DBBCC-B8FA-7544-AC59-0340E155B32D}" type="presParOf" srcId="{4C4E3C66-B26E-EE49-A3C7-95317F76BED5}" destId="{1644E4C5-3365-4D4B-9E83-DA85051FB71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4BD9311-D9DE-49B3-AB5F-D38A7ECD3C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CF38FBB4-C374-4890-8C1F-DEE36749FA38}">
      <dgm:prSet/>
      <dgm:spPr/>
      <dgm:t>
        <a:bodyPr/>
        <a:lstStyle/>
        <a:p>
          <a:r>
            <a:rPr lang="en-US"/>
            <a:t>The miRNAs obtained were found to be dysregulated and involved in many types of cancers, including RCC (Renal Cell Carcinoma) and others.</a:t>
          </a:r>
        </a:p>
      </dgm:t>
    </dgm:pt>
    <dgm:pt modelId="{05B029A8-BD20-49E9-A966-EFD527711880}" type="parTrans" cxnId="{E81A1FF3-C45F-4AF3-9B54-7E7027E60466}">
      <dgm:prSet/>
      <dgm:spPr/>
      <dgm:t>
        <a:bodyPr/>
        <a:lstStyle/>
        <a:p>
          <a:endParaRPr lang="en-US"/>
        </a:p>
      </dgm:t>
    </dgm:pt>
    <dgm:pt modelId="{6EBBB98C-78F5-4827-B30D-9EF7D71E5960}" type="sibTrans" cxnId="{E81A1FF3-C45F-4AF3-9B54-7E7027E60466}">
      <dgm:prSet/>
      <dgm:spPr/>
      <dgm:t>
        <a:bodyPr/>
        <a:lstStyle/>
        <a:p>
          <a:endParaRPr lang="en-US"/>
        </a:p>
      </dgm:t>
    </dgm:pt>
    <dgm:pt modelId="{1CD8935B-0C7E-4414-AF69-EBD6D2721894}">
      <dgm:prSet/>
      <dgm:spPr/>
      <dgm:t>
        <a:bodyPr/>
        <a:lstStyle/>
        <a:p>
          <a:r>
            <a:rPr lang="en-US" b="1" dirty="0"/>
            <a:t>miR-140-5p</a:t>
          </a:r>
          <a:r>
            <a:rPr lang="en-US" dirty="0"/>
            <a:t> up regulation was involved in the case of lung cancer invasion and tumor progression (</a:t>
          </a:r>
          <a:r>
            <a:rPr lang="en-US" dirty="0" err="1"/>
            <a:t>Flamini</a:t>
          </a:r>
          <a:r>
            <a:rPr lang="en-US" dirty="0"/>
            <a:t> et al, 2017).</a:t>
          </a:r>
        </a:p>
      </dgm:t>
    </dgm:pt>
    <dgm:pt modelId="{63319BA2-19DA-4CB8-B3AF-3A44489D591C}" type="parTrans" cxnId="{21CC9909-5BED-4EC3-882E-3521A0C71859}">
      <dgm:prSet/>
      <dgm:spPr/>
      <dgm:t>
        <a:bodyPr/>
        <a:lstStyle/>
        <a:p>
          <a:endParaRPr lang="en-US"/>
        </a:p>
      </dgm:t>
    </dgm:pt>
    <dgm:pt modelId="{1E6B46CC-246F-473A-8EAD-8B87579622A2}" type="sibTrans" cxnId="{21CC9909-5BED-4EC3-882E-3521A0C71859}">
      <dgm:prSet/>
      <dgm:spPr/>
      <dgm:t>
        <a:bodyPr/>
        <a:lstStyle/>
        <a:p>
          <a:endParaRPr lang="en-US"/>
        </a:p>
      </dgm:t>
    </dgm:pt>
    <dgm:pt modelId="{7BCC4C90-54B6-4E5A-AD51-75011EEC6A13}">
      <dgm:prSet/>
      <dgm:spPr/>
      <dgm:t>
        <a:bodyPr/>
        <a:lstStyle/>
        <a:p>
          <a:r>
            <a:rPr lang="en-US" b="1" dirty="0"/>
            <a:t>miR-28-5p</a:t>
          </a:r>
          <a:r>
            <a:rPr lang="en-US" dirty="0"/>
            <a:t> upregulation promoted the progression of ovarian cancer cell cycle, proliferation, migration, and invasion (Xu et al, 2017).</a:t>
          </a:r>
        </a:p>
      </dgm:t>
    </dgm:pt>
    <dgm:pt modelId="{DB6BD243-B7D1-4D2E-8D94-3C86B15126CD}" type="parTrans" cxnId="{66AC6546-ABD9-4A84-A25A-D8B4B255871A}">
      <dgm:prSet/>
      <dgm:spPr/>
      <dgm:t>
        <a:bodyPr/>
        <a:lstStyle/>
        <a:p>
          <a:endParaRPr lang="en-US"/>
        </a:p>
      </dgm:t>
    </dgm:pt>
    <dgm:pt modelId="{CA0EB3CD-3018-44E8-9407-3C41F8466A34}" type="sibTrans" cxnId="{66AC6546-ABD9-4A84-A25A-D8B4B255871A}">
      <dgm:prSet/>
      <dgm:spPr/>
      <dgm:t>
        <a:bodyPr/>
        <a:lstStyle/>
        <a:p>
          <a:endParaRPr lang="en-US"/>
        </a:p>
      </dgm:t>
    </dgm:pt>
    <dgm:pt modelId="{E426630C-83E7-466B-99D7-90B21B0CD18D}">
      <dgm:prSet/>
      <dgm:spPr/>
      <dgm:t>
        <a:bodyPr/>
        <a:lstStyle/>
        <a:p>
          <a:r>
            <a:rPr lang="en-US" b="1" dirty="0"/>
            <a:t>miR-532-5p </a:t>
          </a:r>
          <a:r>
            <a:rPr lang="en-US" dirty="0"/>
            <a:t>was heavily downregulated and found to inhibit RCC cell proliferation when overexpressed, while knockdown of miR-532-5p promoted cell proliferation (</a:t>
          </a:r>
          <a:r>
            <a:rPr lang="en-US" dirty="0" err="1"/>
            <a:t>Zhai</a:t>
          </a:r>
          <a:r>
            <a:rPr lang="en-US" dirty="0"/>
            <a:t> et al, 2018).</a:t>
          </a:r>
        </a:p>
      </dgm:t>
    </dgm:pt>
    <dgm:pt modelId="{A399CA54-E550-4EE6-8A8F-1B3EF68F80A0}" type="parTrans" cxnId="{A08811B6-68C1-4228-A5EB-3E1E582D0B35}">
      <dgm:prSet/>
      <dgm:spPr/>
      <dgm:t>
        <a:bodyPr/>
        <a:lstStyle/>
        <a:p>
          <a:endParaRPr lang="en-US"/>
        </a:p>
      </dgm:t>
    </dgm:pt>
    <dgm:pt modelId="{9DAFE639-20E3-4E4F-A392-FFC5CA0E16E1}" type="sibTrans" cxnId="{A08811B6-68C1-4228-A5EB-3E1E582D0B35}">
      <dgm:prSet/>
      <dgm:spPr/>
      <dgm:t>
        <a:bodyPr/>
        <a:lstStyle/>
        <a:p>
          <a:endParaRPr lang="en-US"/>
        </a:p>
      </dgm:t>
    </dgm:pt>
    <dgm:pt modelId="{63FA95A0-D23A-433A-A9A4-FAA6F4F8CAC0}">
      <dgm:prSet/>
      <dgm:spPr/>
      <dgm:t>
        <a:bodyPr/>
        <a:lstStyle/>
        <a:p>
          <a:r>
            <a:rPr lang="en-US" dirty="0"/>
            <a:t>These findings suggest the potential of these miRNAs as therapeutic targets for cancer treatment.</a:t>
          </a:r>
        </a:p>
      </dgm:t>
    </dgm:pt>
    <dgm:pt modelId="{501C768D-492B-4DE3-B2F6-D0EE186F3A0C}" type="parTrans" cxnId="{40711354-E69A-4FF7-93CB-7586AB065A7C}">
      <dgm:prSet/>
      <dgm:spPr/>
      <dgm:t>
        <a:bodyPr/>
        <a:lstStyle/>
        <a:p>
          <a:endParaRPr lang="en-US"/>
        </a:p>
      </dgm:t>
    </dgm:pt>
    <dgm:pt modelId="{7731633D-2BEF-4350-A16F-4F2944FA0EB7}" type="sibTrans" cxnId="{40711354-E69A-4FF7-93CB-7586AB065A7C}">
      <dgm:prSet/>
      <dgm:spPr/>
      <dgm:t>
        <a:bodyPr/>
        <a:lstStyle/>
        <a:p>
          <a:endParaRPr lang="en-US"/>
        </a:p>
      </dgm:t>
    </dgm:pt>
    <dgm:pt modelId="{6BACD180-CDCA-0142-9290-F1BD79AEC537}" type="pres">
      <dgm:prSet presAssocID="{B4BD9311-D9DE-49B3-AB5F-D38A7ECD3C97}" presName="linear" presStyleCnt="0">
        <dgm:presLayoutVars>
          <dgm:animLvl val="lvl"/>
          <dgm:resizeHandles val="exact"/>
        </dgm:presLayoutVars>
      </dgm:prSet>
      <dgm:spPr/>
    </dgm:pt>
    <dgm:pt modelId="{437E190C-0B65-1A49-B578-0578AC1BF994}" type="pres">
      <dgm:prSet presAssocID="{CF38FBB4-C374-4890-8C1F-DEE36749FA38}" presName="parentText" presStyleLbl="node1" presStyleIdx="0" presStyleCnt="5">
        <dgm:presLayoutVars>
          <dgm:chMax val="0"/>
          <dgm:bulletEnabled val="1"/>
        </dgm:presLayoutVars>
      </dgm:prSet>
      <dgm:spPr/>
    </dgm:pt>
    <dgm:pt modelId="{0069F753-6C59-AF44-B1F5-B0DD217E4E5B}" type="pres">
      <dgm:prSet presAssocID="{6EBBB98C-78F5-4827-B30D-9EF7D71E5960}" presName="spacer" presStyleCnt="0"/>
      <dgm:spPr/>
    </dgm:pt>
    <dgm:pt modelId="{6B5DB9D6-D6C1-1C44-86AF-563CA43491A5}" type="pres">
      <dgm:prSet presAssocID="{1CD8935B-0C7E-4414-AF69-EBD6D2721894}" presName="parentText" presStyleLbl="node1" presStyleIdx="1" presStyleCnt="5">
        <dgm:presLayoutVars>
          <dgm:chMax val="0"/>
          <dgm:bulletEnabled val="1"/>
        </dgm:presLayoutVars>
      </dgm:prSet>
      <dgm:spPr/>
    </dgm:pt>
    <dgm:pt modelId="{F4231549-2AEA-354B-8A72-F49134754B22}" type="pres">
      <dgm:prSet presAssocID="{1E6B46CC-246F-473A-8EAD-8B87579622A2}" presName="spacer" presStyleCnt="0"/>
      <dgm:spPr/>
    </dgm:pt>
    <dgm:pt modelId="{9D26692A-7566-684F-BFEB-E018890AD3D6}" type="pres">
      <dgm:prSet presAssocID="{7BCC4C90-54B6-4E5A-AD51-75011EEC6A13}" presName="parentText" presStyleLbl="node1" presStyleIdx="2" presStyleCnt="5">
        <dgm:presLayoutVars>
          <dgm:chMax val="0"/>
          <dgm:bulletEnabled val="1"/>
        </dgm:presLayoutVars>
      </dgm:prSet>
      <dgm:spPr/>
    </dgm:pt>
    <dgm:pt modelId="{49ACF211-84DC-1A4E-9B2C-D507D7E64726}" type="pres">
      <dgm:prSet presAssocID="{CA0EB3CD-3018-44E8-9407-3C41F8466A34}" presName="spacer" presStyleCnt="0"/>
      <dgm:spPr/>
    </dgm:pt>
    <dgm:pt modelId="{3CA4F41B-1DAF-C64D-AEF5-7EA51690C3D0}" type="pres">
      <dgm:prSet presAssocID="{E426630C-83E7-466B-99D7-90B21B0CD18D}" presName="parentText" presStyleLbl="node1" presStyleIdx="3" presStyleCnt="5">
        <dgm:presLayoutVars>
          <dgm:chMax val="0"/>
          <dgm:bulletEnabled val="1"/>
        </dgm:presLayoutVars>
      </dgm:prSet>
      <dgm:spPr/>
    </dgm:pt>
    <dgm:pt modelId="{39C785F8-EEA8-7241-9C8D-4A4D8D794EBC}" type="pres">
      <dgm:prSet presAssocID="{9DAFE639-20E3-4E4F-A392-FFC5CA0E16E1}" presName="spacer" presStyleCnt="0"/>
      <dgm:spPr/>
    </dgm:pt>
    <dgm:pt modelId="{8B6C999E-A2AB-334A-9A88-0746A6354ED6}" type="pres">
      <dgm:prSet presAssocID="{63FA95A0-D23A-433A-A9A4-FAA6F4F8CAC0}" presName="parentText" presStyleLbl="node1" presStyleIdx="4" presStyleCnt="5">
        <dgm:presLayoutVars>
          <dgm:chMax val="0"/>
          <dgm:bulletEnabled val="1"/>
        </dgm:presLayoutVars>
      </dgm:prSet>
      <dgm:spPr/>
    </dgm:pt>
  </dgm:ptLst>
  <dgm:cxnLst>
    <dgm:cxn modelId="{21CC9909-5BED-4EC3-882E-3521A0C71859}" srcId="{B4BD9311-D9DE-49B3-AB5F-D38A7ECD3C97}" destId="{1CD8935B-0C7E-4414-AF69-EBD6D2721894}" srcOrd="1" destOrd="0" parTransId="{63319BA2-19DA-4CB8-B3AF-3A44489D591C}" sibTransId="{1E6B46CC-246F-473A-8EAD-8B87579622A2}"/>
    <dgm:cxn modelId="{3EDB4D15-50F6-724E-ADD5-BFC629861628}" type="presOf" srcId="{1CD8935B-0C7E-4414-AF69-EBD6D2721894}" destId="{6B5DB9D6-D6C1-1C44-86AF-563CA43491A5}" srcOrd="0" destOrd="0" presId="urn:microsoft.com/office/officeart/2005/8/layout/vList2"/>
    <dgm:cxn modelId="{B3384A40-A052-3047-B0B3-29EE9AA7DE4A}" type="presOf" srcId="{7BCC4C90-54B6-4E5A-AD51-75011EEC6A13}" destId="{9D26692A-7566-684F-BFEB-E018890AD3D6}" srcOrd="0" destOrd="0" presId="urn:microsoft.com/office/officeart/2005/8/layout/vList2"/>
    <dgm:cxn modelId="{66AC6546-ABD9-4A84-A25A-D8B4B255871A}" srcId="{B4BD9311-D9DE-49B3-AB5F-D38A7ECD3C97}" destId="{7BCC4C90-54B6-4E5A-AD51-75011EEC6A13}" srcOrd="2" destOrd="0" parTransId="{DB6BD243-B7D1-4D2E-8D94-3C86B15126CD}" sibTransId="{CA0EB3CD-3018-44E8-9407-3C41F8466A34}"/>
    <dgm:cxn modelId="{40711354-E69A-4FF7-93CB-7586AB065A7C}" srcId="{B4BD9311-D9DE-49B3-AB5F-D38A7ECD3C97}" destId="{63FA95A0-D23A-433A-A9A4-FAA6F4F8CAC0}" srcOrd="4" destOrd="0" parTransId="{501C768D-492B-4DE3-B2F6-D0EE186F3A0C}" sibTransId="{7731633D-2BEF-4350-A16F-4F2944FA0EB7}"/>
    <dgm:cxn modelId="{93A4DC73-BE0B-B74F-BDCD-381C7A37871F}" type="presOf" srcId="{63FA95A0-D23A-433A-A9A4-FAA6F4F8CAC0}" destId="{8B6C999E-A2AB-334A-9A88-0746A6354ED6}" srcOrd="0" destOrd="0" presId="urn:microsoft.com/office/officeart/2005/8/layout/vList2"/>
    <dgm:cxn modelId="{EDA74579-DB0E-C74F-8D01-2249E852A100}" type="presOf" srcId="{B4BD9311-D9DE-49B3-AB5F-D38A7ECD3C97}" destId="{6BACD180-CDCA-0142-9290-F1BD79AEC537}" srcOrd="0" destOrd="0" presId="urn:microsoft.com/office/officeart/2005/8/layout/vList2"/>
    <dgm:cxn modelId="{A08811B6-68C1-4228-A5EB-3E1E582D0B35}" srcId="{B4BD9311-D9DE-49B3-AB5F-D38A7ECD3C97}" destId="{E426630C-83E7-466B-99D7-90B21B0CD18D}" srcOrd="3" destOrd="0" parTransId="{A399CA54-E550-4EE6-8A8F-1B3EF68F80A0}" sibTransId="{9DAFE639-20E3-4E4F-A392-FFC5CA0E16E1}"/>
    <dgm:cxn modelId="{227CE8EC-AD04-D740-BFC3-05246BDE1442}" type="presOf" srcId="{CF38FBB4-C374-4890-8C1F-DEE36749FA38}" destId="{437E190C-0B65-1A49-B578-0578AC1BF994}" srcOrd="0" destOrd="0" presId="urn:microsoft.com/office/officeart/2005/8/layout/vList2"/>
    <dgm:cxn modelId="{E81A1FF3-C45F-4AF3-9B54-7E7027E60466}" srcId="{B4BD9311-D9DE-49B3-AB5F-D38A7ECD3C97}" destId="{CF38FBB4-C374-4890-8C1F-DEE36749FA38}" srcOrd="0" destOrd="0" parTransId="{05B029A8-BD20-49E9-A966-EFD527711880}" sibTransId="{6EBBB98C-78F5-4827-B30D-9EF7D71E5960}"/>
    <dgm:cxn modelId="{D9F264F5-055E-8141-B9AE-2B56C90A9463}" type="presOf" srcId="{E426630C-83E7-466B-99D7-90B21B0CD18D}" destId="{3CA4F41B-1DAF-C64D-AEF5-7EA51690C3D0}" srcOrd="0" destOrd="0" presId="urn:microsoft.com/office/officeart/2005/8/layout/vList2"/>
    <dgm:cxn modelId="{DD5A9B93-187D-4A4F-A7A3-EB599F1E12F2}" type="presParOf" srcId="{6BACD180-CDCA-0142-9290-F1BD79AEC537}" destId="{437E190C-0B65-1A49-B578-0578AC1BF994}" srcOrd="0" destOrd="0" presId="urn:microsoft.com/office/officeart/2005/8/layout/vList2"/>
    <dgm:cxn modelId="{37488724-8EEB-9643-A72D-F82CE5BC9F3C}" type="presParOf" srcId="{6BACD180-CDCA-0142-9290-F1BD79AEC537}" destId="{0069F753-6C59-AF44-B1F5-B0DD217E4E5B}" srcOrd="1" destOrd="0" presId="urn:microsoft.com/office/officeart/2005/8/layout/vList2"/>
    <dgm:cxn modelId="{EEB56BAF-EDF7-CA40-A90F-CAE6EC453310}" type="presParOf" srcId="{6BACD180-CDCA-0142-9290-F1BD79AEC537}" destId="{6B5DB9D6-D6C1-1C44-86AF-563CA43491A5}" srcOrd="2" destOrd="0" presId="urn:microsoft.com/office/officeart/2005/8/layout/vList2"/>
    <dgm:cxn modelId="{6C90293A-40FA-CB48-AF62-4E24BC157412}" type="presParOf" srcId="{6BACD180-CDCA-0142-9290-F1BD79AEC537}" destId="{F4231549-2AEA-354B-8A72-F49134754B22}" srcOrd="3" destOrd="0" presId="urn:microsoft.com/office/officeart/2005/8/layout/vList2"/>
    <dgm:cxn modelId="{42BAD478-9CCF-E14A-978B-9E230D2D2D55}" type="presParOf" srcId="{6BACD180-CDCA-0142-9290-F1BD79AEC537}" destId="{9D26692A-7566-684F-BFEB-E018890AD3D6}" srcOrd="4" destOrd="0" presId="urn:microsoft.com/office/officeart/2005/8/layout/vList2"/>
    <dgm:cxn modelId="{07FAEB94-2916-9241-9063-965E821E47B0}" type="presParOf" srcId="{6BACD180-CDCA-0142-9290-F1BD79AEC537}" destId="{49ACF211-84DC-1A4E-9B2C-D507D7E64726}" srcOrd="5" destOrd="0" presId="urn:microsoft.com/office/officeart/2005/8/layout/vList2"/>
    <dgm:cxn modelId="{07751C34-EF3F-A047-A3CF-359563D02466}" type="presParOf" srcId="{6BACD180-CDCA-0142-9290-F1BD79AEC537}" destId="{3CA4F41B-1DAF-C64D-AEF5-7EA51690C3D0}" srcOrd="6" destOrd="0" presId="urn:microsoft.com/office/officeart/2005/8/layout/vList2"/>
    <dgm:cxn modelId="{AF120223-0D6D-C648-8837-F388819AD61D}" type="presParOf" srcId="{6BACD180-CDCA-0142-9290-F1BD79AEC537}" destId="{39C785F8-EEA8-7241-9C8D-4A4D8D794EBC}" srcOrd="7" destOrd="0" presId="urn:microsoft.com/office/officeart/2005/8/layout/vList2"/>
    <dgm:cxn modelId="{10215260-48BA-9E4E-B242-FFDA896D5D9F}" type="presParOf" srcId="{6BACD180-CDCA-0142-9290-F1BD79AEC537}" destId="{8B6C999E-A2AB-334A-9A88-0746A6354ED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D54DD5-B042-44D5-B0D4-238DA7AC7FC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380363A-F20C-4D9F-82C1-4CB3F6E2EE8F}">
      <dgm:prSet/>
      <dgm:spPr/>
      <dgm:t>
        <a:bodyPr/>
        <a:lstStyle/>
        <a:p>
          <a:pPr>
            <a:lnSpc>
              <a:spcPct val="100000"/>
            </a:lnSpc>
          </a:pPr>
          <a:r>
            <a:rPr lang="en-US"/>
            <a:t>Considering the genes, The RGMA gene, also known as RGM domain family member A, is a gene that encodes the Repulsive Guidance Molecule A (RGMA) protein. </a:t>
          </a:r>
        </a:p>
      </dgm:t>
    </dgm:pt>
    <dgm:pt modelId="{6B045835-7555-4326-ADC8-B43118691EF9}" type="parTrans" cxnId="{0EDB6319-9F32-4317-A86D-883E6E403445}">
      <dgm:prSet/>
      <dgm:spPr/>
      <dgm:t>
        <a:bodyPr/>
        <a:lstStyle/>
        <a:p>
          <a:endParaRPr lang="en-US"/>
        </a:p>
      </dgm:t>
    </dgm:pt>
    <dgm:pt modelId="{C4B4D854-D573-400A-94C7-3BA35F3B653F}" type="sibTrans" cxnId="{0EDB6319-9F32-4317-A86D-883E6E403445}">
      <dgm:prSet/>
      <dgm:spPr/>
      <dgm:t>
        <a:bodyPr/>
        <a:lstStyle/>
        <a:p>
          <a:endParaRPr lang="en-US"/>
        </a:p>
      </dgm:t>
    </dgm:pt>
    <dgm:pt modelId="{C2ACCB96-A9F0-4855-B315-446250B7B392}">
      <dgm:prSet/>
      <dgm:spPr/>
      <dgm:t>
        <a:bodyPr/>
        <a:lstStyle/>
        <a:p>
          <a:pPr>
            <a:lnSpc>
              <a:spcPct val="100000"/>
            </a:lnSpc>
          </a:pPr>
          <a:r>
            <a:rPr lang="en-US" dirty="0"/>
            <a:t>RGMA is a protein that is involved in the regulation of neuronal growth and guidance during embryonic development. In addition to its role in neuronal development, RGMA has also been implicated in the regulation of angiogenesis, which is the formation of new blood vessels from pre-existing ones.</a:t>
          </a:r>
        </a:p>
      </dgm:t>
    </dgm:pt>
    <dgm:pt modelId="{DB23D272-C12F-4B66-99AA-1211A45FEC39}" type="parTrans" cxnId="{FF76D77D-92B8-4950-9036-E3C90DAE2777}">
      <dgm:prSet/>
      <dgm:spPr/>
      <dgm:t>
        <a:bodyPr/>
        <a:lstStyle/>
        <a:p>
          <a:endParaRPr lang="en-US"/>
        </a:p>
      </dgm:t>
    </dgm:pt>
    <dgm:pt modelId="{AB27EDC6-0824-481A-B4A1-E8E6BC368C65}" type="sibTrans" cxnId="{FF76D77D-92B8-4950-9036-E3C90DAE2777}">
      <dgm:prSet/>
      <dgm:spPr/>
      <dgm:t>
        <a:bodyPr/>
        <a:lstStyle/>
        <a:p>
          <a:endParaRPr lang="en-US"/>
        </a:p>
      </dgm:t>
    </dgm:pt>
    <dgm:pt modelId="{E62F9E55-B280-45AB-AAA3-0DD764B12148}">
      <dgm:prSet/>
      <dgm:spPr/>
      <dgm:t>
        <a:bodyPr/>
        <a:lstStyle/>
        <a:p>
          <a:pPr>
            <a:lnSpc>
              <a:spcPct val="100000"/>
            </a:lnSpc>
          </a:pPr>
          <a:r>
            <a:rPr lang="en-US" dirty="0"/>
            <a:t>RGMA has been identified as a potential oncogene in various types of cancer. Regarding its association with cancer, some studies have suggested that RGMA upregulation may have pro tumorigenic effects, like in the case of colorectal cancer (Chan et al,  2008), and promote tumor cell migration and invasion. </a:t>
          </a:r>
        </a:p>
      </dgm:t>
    </dgm:pt>
    <dgm:pt modelId="{82B5EC52-0063-4FD6-B825-F82B1645C6ED}" type="parTrans" cxnId="{D58DCA98-AA28-49FA-8E35-04DF5DA218CF}">
      <dgm:prSet/>
      <dgm:spPr/>
      <dgm:t>
        <a:bodyPr/>
        <a:lstStyle/>
        <a:p>
          <a:endParaRPr lang="en-US"/>
        </a:p>
      </dgm:t>
    </dgm:pt>
    <dgm:pt modelId="{1917C6DD-8CDB-4C4B-A72A-F794E78DDCAD}" type="sibTrans" cxnId="{D58DCA98-AA28-49FA-8E35-04DF5DA218CF}">
      <dgm:prSet/>
      <dgm:spPr/>
      <dgm:t>
        <a:bodyPr/>
        <a:lstStyle/>
        <a:p>
          <a:endParaRPr lang="en-US"/>
        </a:p>
      </dgm:t>
    </dgm:pt>
    <dgm:pt modelId="{4F82A030-2220-A148-BF7E-100D4F77AD80}">
      <dgm:prSet/>
      <dgm:spPr/>
      <dgm:t>
        <a:bodyPr/>
        <a:lstStyle/>
        <a:p>
          <a:pPr>
            <a:lnSpc>
              <a:spcPct val="100000"/>
            </a:lnSpc>
          </a:pPr>
          <a:r>
            <a:rPr lang="en-US" dirty="0"/>
            <a:t>In the context of renal cell carcinoma, the upregulation of RGMA could suggest a potential role for this protein in promoting tumor growth and metastasis. </a:t>
          </a:r>
        </a:p>
      </dgm:t>
    </dgm:pt>
    <dgm:pt modelId="{4039EC57-0600-AC46-A064-0A47627B4989}" type="parTrans" cxnId="{1AFCD47B-060B-EF47-BAD2-AF0B1C66E086}">
      <dgm:prSet/>
      <dgm:spPr/>
      <dgm:t>
        <a:bodyPr/>
        <a:lstStyle/>
        <a:p>
          <a:endParaRPr lang="en-US"/>
        </a:p>
      </dgm:t>
    </dgm:pt>
    <dgm:pt modelId="{C7F48068-39B3-1F4C-AB29-465476D608FD}" type="sibTrans" cxnId="{1AFCD47B-060B-EF47-BAD2-AF0B1C66E086}">
      <dgm:prSet/>
      <dgm:spPr/>
      <dgm:t>
        <a:bodyPr/>
        <a:lstStyle/>
        <a:p>
          <a:endParaRPr lang="en-US"/>
        </a:p>
      </dgm:t>
    </dgm:pt>
    <dgm:pt modelId="{A0B15C4F-F149-42D0-B4BE-1C267DF82870}" type="pres">
      <dgm:prSet presAssocID="{1BD54DD5-B042-44D5-B0D4-238DA7AC7FC3}" presName="root" presStyleCnt="0">
        <dgm:presLayoutVars>
          <dgm:dir/>
          <dgm:resizeHandles val="exact"/>
        </dgm:presLayoutVars>
      </dgm:prSet>
      <dgm:spPr/>
    </dgm:pt>
    <dgm:pt modelId="{A54352C7-E98D-48D8-B5A5-670E6796B6E0}" type="pres">
      <dgm:prSet presAssocID="{F380363A-F20C-4D9F-82C1-4CB3F6E2EE8F}" presName="compNode" presStyleCnt="0"/>
      <dgm:spPr/>
    </dgm:pt>
    <dgm:pt modelId="{DBA1912C-F03D-458B-9223-89FC1E4CE997}" type="pres">
      <dgm:prSet presAssocID="{F380363A-F20C-4D9F-82C1-4CB3F6E2EE8F}" presName="bgRect" presStyleLbl="bgShp" presStyleIdx="0" presStyleCnt="4"/>
      <dgm:spPr/>
    </dgm:pt>
    <dgm:pt modelId="{BFA69867-92E2-4422-A117-DB31FD56EDEC}" type="pres">
      <dgm:prSet presAssocID="{F380363A-F20C-4D9F-82C1-4CB3F6E2EE8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NA"/>
        </a:ext>
      </dgm:extLst>
    </dgm:pt>
    <dgm:pt modelId="{0193883F-B84A-4BC2-9CEF-061EE7D60200}" type="pres">
      <dgm:prSet presAssocID="{F380363A-F20C-4D9F-82C1-4CB3F6E2EE8F}" presName="spaceRect" presStyleCnt="0"/>
      <dgm:spPr/>
    </dgm:pt>
    <dgm:pt modelId="{79612124-E06B-4322-8078-A13A8CE816CB}" type="pres">
      <dgm:prSet presAssocID="{F380363A-F20C-4D9F-82C1-4CB3F6E2EE8F}" presName="parTx" presStyleLbl="revTx" presStyleIdx="0" presStyleCnt="4">
        <dgm:presLayoutVars>
          <dgm:chMax val="0"/>
          <dgm:chPref val="0"/>
        </dgm:presLayoutVars>
      </dgm:prSet>
      <dgm:spPr/>
    </dgm:pt>
    <dgm:pt modelId="{B65CD9E6-09C2-45FD-A67D-6EE513021158}" type="pres">
      <dgm:prSet presAssocID="{C4B4D854-D573-400A-94C7-3BA35F3B653F}" presName="sibTrans" presStyleCnt="0"/>
      <dgm:spPr/>
    </dgm:pt>
    <dgm:pt modelId="{D93AF4B8-E9FD-4EC4-98DB-24EB7CB862B4}" type="pres">
      <dgm:prSet presAssocID="{C2ACCB96-A9F0-4855-B315-446250B7B392}" presName="compNode" presStyleCnt="0"/>
      <dgm:spPr/>
    </dgm:pt>
    <dgm:pt modelId="{253E856B-AD80-44C5-8389-9308219DC467}" type="pres">
      <dgm:prSet presAssocID="{C2ACCB96-A9F0-4855-B315-446250B7B392}" presName="bgRect" presStyleLbl="bgShp" presStyleIdx="1" presStyleCnt="4"/>
      <dgm:spPr/>
    </dgm:pt>
    <dgm:pt modelId="{F9FB3AD7-F96D-4BD9-B3ED-7D6D70A7CCD3}" type="pres">
      <dgm:prSet presAssocID="{C2ACCB96-A9F0-4855-B315-446250B7B392}"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atabase with solid fill"/>
        </a:ext>
      </dgm:extLst>
    </dgm:pt>
    <dgm:pt modelId="{23D7658A-23CA-4BEF-BD50-7A9ED48B6F7C}" type="pres">
      <dgm:prSet presAssocID="{C2ACCB96-A9F0-4855-B315-446250B7B392}" presName="spaceRect" presStyleCnt="0"/>
      <dgm:spPr/>
    </dgm:pt>
    <dgm:pt modelId="{DDC7DE4A-8011-428E-ACB6-580EDC1A2527}" type="pres">
      <dgm:prSet presAssocID="{C2ACCB96-A9F0-4855-B315-446250B7B392}" presName="parTx" presStyleLbl="revTx" presStyleIdx="1" presStyleCnt="4">
        <dgm:presLayoutVars>
          <dgm:chMax val="0"/>
          <dgm:chPref val="0"/>
        </dgm:presLayoutVars>
      </dgm:prSet>
      <dgm:spPr/>
    </dgm:pt>
    <dgm:pt modelId="{7009F70C-817F-4E98-B28E-7485E7159318}" type="pres">
      <dgm:prSet presAssocID="{AB27EDC6-0824-481A-B4A1-E8E6BC368C65}" presName="sibTrans" presStyleCnt="0"/>
      <dgm:spPr/>
    </dgm:pt>
    <dgm:pt modelId="{99D189DF-355A-49EF-8B85-C1A0B9B99901}" type="pres">
      <dgm:prSet presAssocID="{E62F9E55-B280-45AB-AAA3-0DD764B12148}" presName="compNode" presStyleCnt="0"/>
      <dgm:spPr/>
    </dgm:pt>
    <dgm:pt modelId="{8C67822A-C6A6-4654-BED8-5AC4EA1FC19C}" type="pres">
      <dgm:prSet presAssocID="{E62F9E55-B280-45AB-AAA3-0DD764B12148}" presName="bgRect" presStyleLbl="bgShp" presStyleIdx="2" presStyleCnt="4"/>
      <dgm:spPr/>
    </dgm:pt>
    <dgm:pt modelId="{ECBE8356-E447-43CF-9277-E22CEA993C41}" type="pres">
      <dgm:prSet presAssocID="{E62F9E55-B280-45AB-AAA3-0DD764B1214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icroscope"/>
        </a:ext>
      </dgm:extLst>
    </dgm:pt>
    <dgm:pt modelId="{4DEA58AE-3094-498B-9013-66B7875590AD}" type="pres">
      <dgm:prSet presAssocID="{E62F9E55-B280-45AB-AAA3-0DD764B12148}" presName="spaceRect" presStyleCnt="0"/>
      <dgm:spPr/>
    </dgm:pt>
    <dgm:pt modelId="{1F3179FC-9F35-48F1-A29C-BFD7FE22A53D}" type="pres">
      <dgm:prSet presAssocID="{E62F9E55-B280-45AB-AAA3-0DD764B12148}" presName="parTx" presStyleLbl="revTx" presStyleIdx="2" presStyleCnt="4">
        <dgm:presLayoutVars>
          <dgm:chMax val="0"/>
          <dgm:chPref val="0"/>
        </dgm:presLayoutVars>
      </dgm:prSet>
      <dgm:spPr/>
    </dgm:pt>
    <dgm:pt modelId="{479611E0-6BC6-1E47-AC65-2C0C50DFB680}" type="pres">
      <dgm:prSet presAssocID="{1917C6DD-8CDB-4C4B-A72A-F794E78DDCAD}" presName="sibTrans" presStyleCnt="0"/>
      <dgm:spPr/>
    </dgm:pt>
    <dgm:pt modelId="{C3771E83-D871-1E48-B0C0-ED878D75C265}" type="pres">
      <dgm:prSet presAssocID="{4F82A030-2220-A148-BF7E-100D4F77AD80}" presName="compNode" presStyleCnt="0"/>
      <dgm:spPr/>
    </dgm:pt>
    <dgm:pt modelId="{7F675112-4AF3-1343-ABAA-7383BB89B93C}" type="pres">
      <dgm:prSet presAssocID="{4F82A030-2220-A148-BF7E-100D4F77AD80}" presName="bgRect" presStyleLbl="bgShp" presStyleIdx="3" presStyleCnt="4"/>
      <dgm:spPr/>
    </dgm:pt>
    <dgm:pt modelId="{9479888F-15F9-CB40-95BF-EF26971075B5}" type="pres">
      <dgm:prSet presAssocID="{4F82A030-2220-A148-BF7E-100D4F77AD80}" presName="iconRect" presStyleLbl="node1" presStyleIdx="3" presStyleCnt="4"/>
      <dgm:spPr>
        <a:blipFill>
          <a:blip xmlns:r="http://schemas.openxmlformats.org/officeDocument/2006/relationships"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a:blipFill>
        <a:ln>
          <a:solidFill>
            <a:schemeClr val="bg1"/>
          </a:solidFill>
        </a:ln>
      </dgm:spPr>
    </dgm:pt>
    <dgm:pt modelId="{110E7B34-545D-FE47-ADE9-588F6AD77172}" type="pres">
      <dgm:prSet presAssocID="{4F82A030-2220-A148-BF7E-100D4F77AD80}" presName="spaceRect" presStyleCnt="0"/>
      <dgm:spPr/>
    </dgm:pt>
    <dgm:pt modelId="{AACB47EE-71EA-2743-AA8D-0479174DFC77}" type="pres">
      <dgm:prSet presAssocID="{4F82A030-2220-A148-BF7E-100D4F77AD80}" presName="parTx" presStyleLbl="revTx" presStyleIdx="3" presStyleCnt="4">
        <dgm:presLayoutVars>
          <dgm:chMax val="0"/>
          <dgm:chPref val="0"/>
        </dgm:presLayoutVars>
      </dgm:prSet>
      <dgm:spPr/>
    </dgm:pt>
  </dgm:ptLst>
  <dgm:cxnLst>
    <dgm:cxn modelId="{0EDB6319-9F32-4317-A86D-883E6E403445}" srcId="{1BD54DD5-B042-44D5-B0D4-238DA7AC7FC3}" destId="{F380363A-F20C-4D9F-82C1-4CB3F6E2EE8F}" srcOrd="0" destOrd="0" parTransId="{6B045835-7555-4326-ADC8-B43118691EF9}" sibTransId="{C4B4D854-D573-400A-94C7-3BA35F3B653F}"/>
    <dgm:cxn modelId="{01249344-1EDF-4CCA-9E54-D24CBC23F3F1}" type="presOf" srcId="{F380363A-F20C-4D9F-82C1-4CB3F6E2EE8F}" destId="{79612124-E06B-4322-8078-A13A8CE816CB}" srcOrd="0" destOrd="0" presId="urn:microsoft.com/office/officeart/2018/2/layout/IconVerticalSolidList"/>
    <dgm:cxn modelId="{A5C8686A-19E1-40FE-8EC9-99A5CF49E0DC}" type="presOf" srcId="{1BD54DD5-B042-44D5-B0D4-238DA7AC7FC3}" destId="{A0B15C4F-F149-42D0-B4BE-1C267DF82870}" srcOrd="0" destOrd="0" presId="urn:microsoft.com/office/officeart/2018/2/layout/IconVerticalSolidList"/>
    <dgm:cxn modelId="{1AFCD47B-060B-EF47-BAD2-AF0B1C66E086}" srcId="{1BD54DD5-B042-44D5-B0D4-238DA7AC7FC3}" destId="{4F82A030-2220-A148-BF7E-100D4F77AD80}" srcOrd="3" destOrd="0" parTransId="{4039EC57-0600-AC46-A064-0A47627B4989}" sibTransId="{C7F48068-39B3-1F4C-AB29-465476D608FD}"/>
    <dgm:cxn modelId="{FF76D77D-92B8-4950-9036-E3C90DAE2777}" srcId="{1BD54DD5-B042-44D5-B0D4-238DA7AC7FC3}" destId="{C2ACCB96-A9F0-4855-B315-446250B7B392}" srcOrd="1" destOrd="0" parTransId="{DB23D272-C12F-4B66-99AA-1211A45FEC39}" sibTransId="{AB27EDC6-0824-481A-B4A1-E8E6BC368C65}"/>
    <dgm:cxn modelId="{D58DCA98-AA28-49FA-8E35-04DF5DA218CF}" srcId="{1BD54DD5-B042-44D5-B0D4-238DA7AC7FC3}" destId="{E62F9E55-B280-45AB-AAA3-0DD764B12148}" srcOrd="2" destOrd="0" parTransId="{82B5EC52-0063-4FD6-B825-F82B1645C6ED}" sibTransId="{1917C6DD-8CDB-4C4B-A72A-F794E78DDCAD}"/>
    <dgm:cxn modelId="{7D9ABECA-510D-47E5-A2C2-F6CD9E08E492}" type="presOf" srcId="{E62F9E55-B280-45AB-AAA3-0DD764B12148}" destId="{1F3179FC-9F35-48F1-A29C-BFD7FE22A53D}" srcOrd="0" destOrd="0" presId="urn:microsoft.com/office/officeart/2018/2/layout/IconVerticalSolidList"/>
    <dgm:cxn modelId="{0EE416EB-9DB2-4429-B28B-09CEA56126AC}" type="presOf" srcId="{C2ACCB96-A9F0-4855-B315-446250B7B392}" destId="{DDC7DE4A-8011-428E-ACB6-580EDC1A2527}" srcOrd="0" destOrd="0" presId="urn:microsoft.com/office/officeart/2018/2/layout/IconVerticalSolidList"/>
    <dgm:cxn modelId="{7FB4B5ED-4EB9-4540-8D1C-1BB3D11ED5F8}" type="presOf" srcId="{4F82A030-2220-A148-BF7E-100D4F77AD80}" destId="{AACB47EE-71EA-2743-AA8D-0479174DFC77}" srcOrd="0" destOrd="0" presId="urn:microsoft.com/office/officeart/2018/2/layout/IconVerticalSolidList"/>
    <dgm:cxn modelId="{8548CC7A-332E-4F69-92BE-999E6731008E}" type="presParOf" srcId="{A0B15C4F-F149-42D0-B4BE-1C267DF82870}" destId="{A54352C7-E98D-48D8-B5A5-670E6796B6E0}" srcOrd="0" destOrd="0" presId="urn:microsoft.com/office/officeart/2018/2/layout/IconVerticalSolidList"/>
    <dgm:cxn modelId="{646164E4-5CDF-446B-8099-A704C55FC2FC}" type="presParOf" srcId="{A54352C7-E98D-48D8-B5A5-670E6796B6E0}" destId="{DBA1912C-F03D-458B-9223-89FC1E4CE997}" srcOrd="0" destOrd="0" presId="urn:microsoft.com/office/officeart/2018/2/layout/IconVerticalSolidList"/>
    <dgm:cxn modelId="{64BF746D-A6DA-4931-903C-9310E7D1BBEE}" type="presParOf" srcId="{A54352C7-E98D-48D8-B5A5-670E6796B6E0}" destId="{BFA69867-92E2-4422-A117-DB31FD56EDEC}" srcOrd="1" destOrd="0" presId="urn:microsoft.com/office/officeart/2018/2/layout/IconVerticalSolidList"/>
    <dgm:cxn modelId="{EDAA56AB-CACC-4852-9EAC-9FD06627EB50}" type="presParOf" srcId="{A54352C7-E98D-48D8-B5A5-670E6796B6E0}" destId="{0193883F-B84A-4BC2-9CEF-061EE7D60200}" srcOrd="2" destOrd="0" presId="urn:microsoft.com/office/officeart/2018/2/layout/IconVerticalSolidList"/>
    <dgm:cxn modelId="{C0F40649-8E1C-4E55-A14D-57F6194ABB2C}" type="presParOf" srcId="{A54352C7-E98D-48D8-B5A5-670E6796B6E0}" destId="{79612124-E06B-4322-8078-A13A8CE816CB}" srcOrd="3" destOrd="0" presId="urn:microsoft.com/office/officeart/2018/2/layout/IconVerticalSolidList"/>
    <dgm:cxn modelId="{52ED498A-A3C2-4D1E-B03B-9A3054F86C66}" type="presParOf" srcId="{A0B15C4F-F149-42D0-B4BE-1C267DF82870}" destId="{B65CD9E6-09C2-45FD-A67D-6EE513021158}" srcOrd="1" destOrd="0" presId="urn:microsoft.com/office/officeart/2018/2/layout/IconVerticalSolidList"/>
    <dgm:cxn modelId="{C4127C0D-9464-4D65-AF98-43A71837A8A1}" type="presParOf" srcId="{A0B15C4F-F149-42D0-B4BE-1C267DF82870}" destId="{D93AF4B8-E9FD-4EC4-98DB-24EB7CB862B4}" srcOrd="2" destOrd="0" presId="urn:microsoft.com/office/officeart/2018/2/layout/IconVerticalSolidList"/>
    <dgm:cxn modelId="{E2BB2C89-7988-4C82-974D-782B2CB78611}" type="presParOf" srcId="{D93AF4B8-E9FD-4EC4-98DB-24EB7CB862B4}" destId="{253E856B-AD80-44C5-8389-9308219DC467}" srcOrd="0" destOrd="0" presId="urn:microsoft.com/office/officeart/2018/2/layout/IconVerticalSolidList"/>
    <dgm:cxn modelId="{71524E89-B24C-436E-B83F-62A4E10429C1}" type="presParOf" srcId="{D93AF4B8-E9FD-4EC4-98DB-24EB7CB862B4}" destId="{F9FB3AD7-F96D-4BD9-B3ED-7D6D70A7CCD3}" srcOrd="1" destOrd="0" presId="urn:microsoft.com/office/officeart/2018/2/layout/IconVerticalSolidList"/>
    <dgm:cxn modelId="{2512D51C-B4FB-470E-ADB8-84D8123DC1A6}" type="presParOf" srcId="{D93AF4B8-E9FD-4EC4-98DB-24EB7CB862B4}" destId="{23D7658A-23CA-4BEF-BD50-7A9ED48B6F7C}" srcOrd="2" destOrd="0" presId="urn:microsoft.com/office/officeart/2018/2/layout/IconVerticalSolidList"/>
    <dgm:cxn modelId="{322BC9DF-D302-4A03-B1C1-60086077510B}" type="presParOf" srcId="{D93AF4B8-E9FD-4EC4-98DB-24EB7CB862B4}" destId="{DDC7DE4A-8011-428E-ACB6-580EDC1A2527}" srcOrd="3" destOrd="0" presId="urn:microsoft.com/office/officeart/2018/2/layout/IconVerticalSolidList"/>
    <dgm:cxn modelId="{8F11CD3A-F1B2-4C86-B2C7-4B8097F5D2E4}" type="presParOf" srcId="{A0B15C4F-F149-42D0-B4BE-1C267DF82870}" destId="{7009F70C-817F-4E98-B28E-7485E7159318}" srcOrd="3" destOrd="0" presId="urn:microsoft.com/office/officeart/2018/2/layout/IconVerticalSolidList"/>
    <dgm:cxn modelId="{573FC7D9-BB85-4B93-AC0C-12953572572B}" type="presParOf" srcId="{A0B15C4F-F149-42D0-B4BE-1C267DF82870}" destId="{99D189DF-355A-49EF-8B85-C1A0B9B99901}" srcOrd="4" destOrd="0" presId="urn:microsoft.com/office/officeart/2018/2/layout/IconVerticalSolidList"/>
    <dgm:cxn modelId="{8F4A6067-D6AB-4CE5-9A62-8AF85EC70694}" type="presParOf" srcId="{99D189DF-355A-49EF-8B85-C1A0B9B99901}" destId="{8C67822A-C6A6-4654-BED8-5AC4EA1FC19C}" srcOrd="0" destOrd="0" presId="urn:microsoft.com/office/officeart/2018/2/layout/IconVerticalSolidList"/>
    <dgm:cxn modelId="{787CF7EA-7D3A-452E-84BA-CD37FA71389F}" type="presParOf" srcId="{99D189DF-355A-49EF-8B85-C1A0B9B99901}" destId="{ECBE8356-E447-43CF-9277-E22CEA993C41}" srcOrd="1" destOrd="0" presId="urn:microsoft.com/office/officeart/2018/2/layout/IconVerticalSolidList"/>
    <dgm:cxn modelId="{BCBED11D-E664-467D-BA11-C803D3BBA315}" type="presParOf" srcId="{99D189DF-355A-49EF-8B85-C1A0B9B99901}" destId="{4DEA58AE-3094-498B-9013-66B7875590AD}" srcOrd="2" destOrd="0" presId="urn:microsoft.com/office/officeart/2018/2/layout/IconVerticalSolidList"/>
    <dgm:cxn modelId="{50FEBE4A-8061-48E1-82D8-B0032D4F0E92}" type="presParOf" srcId="{99D189DF-355A-49EF-8B85-C1A0B9B99901}" destId="{1F3179FC-9F35-48F1-A29C-BFD7FE22A53D}" srcOrd="3" destOrd="0" presId="urn:microsoft.com/office/officeart/2018/2/layout/IconVerticalSolidList"/>
    <dgm:cxn modelId="{A9BF974F-E0A1-B845-8EAB-F1A0556019DF}" type="presParOf" srcId="{A0B15C4F-F149-42D0-B4BE-1C267DF82870}" destId="{479611E0-6BC6-1E47-AC65-2C0C50DFB680}" srcOrd="5" destOrd="0" presId="urn:microsoft.com/office/officeart/2018/2/layout/IconVerticalSolidList"/>
    <dgm:cxn modelId="{B109EB93-763D-E340-8D6C-08B6353C63AA}" type="presParOf" srcId="{A0B15C4F-F149-42D0-B4BE-1C267DF82870}" destId="{C3771E83-D871-1E48-B0C0-ED878D75C265}" srcOrd="6" destOrd="0" presId="urn:microsoft.com/office/officeart/2018/2/layout/IconVerticalSolidList"/>
    <dgm:cxn modelId="{C0663782-AA48-C945-BDBC-46E1282509EA}" type="presParOf" srcId="{C3771E83-D871-1E48-B0C0-ED878D75C265}" destId="{7F675112-4AF3-1343-ABAA-7383BB89B93C}" srcOrd="0" destOrd="0" presId="urn:microsoft.com/office/officeart/2018/2/layout/IconVerticalSolidList"/>
    <dgm:cxn modelId="{946C1921-F392-D646-B792-0988F9B1C147}" type="presParOf" srcId="{C3771E83-D871-1E48-B0C0-ED878D75C265}" destId="{9479888F-15F9-CB40-95BF-EF26971075B5}" srcOrd="1" destOrd="0" presId="urn:microsoft.com/office/officeart/2018/2/layout/IconVerticalSolidList"/>
    <dgm:cxn modelId="{EF5D4B92-36B6-5245-94E6-F67D967BA676}" type="presParOf" srcId="{C3771E83-D871-1E48-B0C0-ED878D75C265}" destId="{110E7B34-545D-FE47-ADE9-588F6AD77172}" srcOrd="2" destOrd="0" presId="urn:microsoft.com/office/officeart/2018/2/layout/IconVerticalSolidList"/>
    <dgm:cxn modelId="{C93E69CD-B8DC-E74B-80B2-EEE317F000A2}" type="presParOf" srcId="{C3771E83-D871-1E48-B0C0-ED878D75C265}" destId="{AACB47EE-71EA-2743-AA8D-0479174DFC7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DEB2F-D8A5-2540-B5FD-96108CC50D5F}">
      <dsp:nvSpPr>
        <dsp:cNvPr id="0" name=""/>
        <dsp:cNvSpPr/>
      </dsp:nvSpPr>
      <dsp:spPr>
        <a:xfrm>
          <a:off x="737674" y="1551749"/>
          <a:ext cx="587003" cy="72"/>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7327E23-70B1-E040-8382-5830005FA13D}">
      <dsp:nvSpPr>
        <dsp:cNvPr id="0" name=""/>
        <dsp:cNvSpPr/>
      </dsp:nvSpPr>
      <dsp:spPr>
        <a:xfrm>
          <a:off x="1359898" y="1502477"/>
          <a:ext cx="67505" cy="126792"/>
        </a:xfrm>
        <a:prstGeom prst="chevron">
          <a:avLst>
            <a:gd name="adj" fmla="val 9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68D20E2-347D-D749-B7D8-B34936539D30}">
      <dsp:nvSpPr>
        <dsp:cNvPr id="0" name=""/>
        <dsp:cNvSpPr/>
      </dsp:nvSpPr>
      <dsp:spPr>
        <a:xfrm>
          <a:off x="394896" y="1282383"/>
          <a:ext cx="538804" cy="538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909" tIns="20909" rIns="20909" bIns="20909" numCol="1" spcCol="1270" anchor="ctr" anchorCtr="0">
          <a:noAutofit/>
        </a:bodyPr>
        <a:lstStyle/>
        <a:p>
          <a:pPr marL="0" lvl="0" indent="0" algn="ctr" defTabSz="1111250">
            <a:lnSpc>
              <a:spcPct val="90000"/>
            </a:lnSpc>
            <a:spcBef>
              <a:spcPct val="0"/>
            </a:spcBef>
            <a:spcAft>
              <a:spcPct val="35000"/>
            </a:spcAft>
            <a:buNone/>
          </a:pPr>
          <a:r>
            <a:rPr lang="en-US" sz="2500" kern="1200"/>
            <a:t>1</a:t>
          </a:r>
        </a:p>
      </dsp:txBody>
      <dsp:txXfrm>
        <a:off x="473802" y="1361289"/>
        <a:ext cx="380992" cy="380992"/>
      </dsp:txXfrm>
    </dsp:sp>
    <dsp:sp modelId="{B622E2BC-CEFB-864A-BC8A-850BE94AF3BD}">
      <dsp:nvSpPr>
        <dsp:cNvPr id="0" name=""/>
        <dsp:cNvSpPr/>
      </dsp:nvSpPr>
      <dsp:spPr>
        <a:xfrm>
          <a:off x="3919" y="1986788"/>
          <a:ext cx="1320758" cy="2341405"/>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4183" tIns="165100" rIns="104183" bIns="165100" numCol="1" spcCol="1270" anchor="t" anchorCtr="0">
          <a:noAutofit/>
        </a:bodyPr>
        <a:lstStyle/>
        <a:p>
          <a:pPr marL="0" lvl="0" indent="0" algn="l" defTabSz="488950">
            <a:lnSpc>
              <a:spcPct val="90000"/>
            </a:lnSpc>
            <a:spcBef>
              <a:spcPct val="0"/>
            </a:spcBef>
            <a:spcAft>
              <a:spcPct val="35000"/>
            </a:spcAft>
            <a:buNone/>
          </a:pPr>
          <a:r>
            <a:rPr lang="en-US" sz="1100" kern="1200" dirty="0"/>
            <a:t>Renal cell carcinoma (RCC) accounts for approximately 90% of all kidney cancer cases and has a low 5-year survival rate for advanced stage disease.</a:t>
          </a:r>
        </a:p>
      </dsp:txBody>
      <dsp:txXfrm>
        <a:off x="3919" y="2250940"/>
        <a:ext cx="1320758" cy="2077253"/>
      </dsp:txXfrm>
    </dsp:sp>
    <dsp:sp modelId="{6A9AE262-B030-F749-B022-18D2B999448D}">
      <dsp:nvSpPr>
        <dsp:cNvPr id="0" name=""/>
        <dsp:cNvSpPr/>
      </dsp:nvSpPr>
      <dsp:spPr>
        <a:xfrm>
          <a:off x="1471429" y="1551749"/>
          <a:ext cx="1320758" cy="71"/>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5750007D-CD6E-1247-B51F-C633AF133319}">
      <dsp:nvSpPr>
        <dsp:cNvPr id="0" name=""/>
        <dsp:cNvSpPr/>
      </dsp:nvSpPr>
      <dsp:spPr>
        <a:xfrm>
          <a:off x="2827408" y="1502477"/>
          <a:ext cx="67505" cy="126792"/>
        </a:xfrm>
        <a:prstGeom prst="chevron">
          <a:avLst>
            <a:gd name="adj" fmla="val 9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5701E84-1388-6C47-B8C0-C8F9B191BA3B}">
      <dsp:nvSpPr>
        <dsp:cNvPr id="0" name=""/>
        <dsp:cNvSpPr/>
      </dsp:nvSpPr>
      <dsp:spPr>
        <a:xfrm>
          <a:off x="1862406" y="1282383"/>
          <a:ext cx="538804" cy="538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909" tIns="20909" rIns="20909" bIns="20909" numCol="1" spcCol="1270" anchor="ctr" anchorCtr="0">
          <a:noAutofit/>
        </a:bodyPr>
        <a:lstStyle/>
        <a:p>
          <a:pPr marL="0" lvl="0" indent="0" algn="ctr" defTabSz="1111250">
            <a:lnSpc>
              <a:spcPct val="90000"/>
            </a:lnSpc>
            <a:spcBef>
              <a:spcPct val="0"/>
            </a:spcBef>
            <a:spcAft>
              <a:spcPct val="35000"/>
            </a:spcAft>
            <a:buNone/>
          </a:pPr>
          <a:r>
            <a:rPr lang="en-US" sz="2500" kern="1200"/>
            <a:t>2</a:t>
          </a:r>
        </a:p>
      </dsp:txBody>
      <dsp:txXfrm>
        <a:off x="1941312" y="1361289"/>
        <a:ext cx="380992" cy="380992"/>
      </dsp:txXfrm>
    </dsp:sp>
    <dsp:sp modelId="{8E5A8EA6-2A1C-BF47-87EF-D19017AC176A}">
      <dsp:nvSpPr>
        <dsp:cNvPr id="0" name=""/>
        <dsp:cNvSpPr/>
      </dsp:nvSpPr>
      <dsp:spPr>
        <a:xfrm>
          <a:off x="1471429" y="1986788"/>
          <a:ext cx="1320758" cy="2341405"/>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4183" tIns="165100" rIns="104183" bIns="165100" numCol="1" spcCol="1270" anchor="t" anchorCtr="0">
          <a:noAutofit/>
        </a:bodyPr>
        <a:lstStyle/>
        <a:p>
          <a:pPr marL="0" lvl="0" indent="0" algn="l" defTabSz="488950">
            <a:lnSpc>
              <a:spcPct val="90000"/>
            </a:lnSpc>
            <a:spcBef>
              <a:spcPct val="0"/>
            </a:spcBef>
            <a:spcAft>
              <a:spcPct val="35000"/>
            </a:spcAft>
            <a:buNone/>
          </a:pPr>
          <a:r>
            <a:rPr lang="en-US" sz="1100" kern="1200" dirty="0"/>
            <a:t>Non-coding RNAs (ncRNAs), especially long non-coding RNAs (lncRNAs), have emerged as important regulators of gene expression in various cancers, including RCC.</a:t>
          </a:r>
        </a:p>
      </dsp:txBody>
      <dsp:txXfrm>
        <a:off x="1471429" y="2250940"/>
        <a:ext cx="1320758" cy="2077253"/>
      </dsp:txXfrm>
    </dsp:sp>
    <dsp:sp modelId="{05191379-C9F5-8B48-AA91-919B8D7C3798}">
      <dsp:nvSpPr>
        <dsp:cNvPr id="0" name=""/>
        <dsp:cNvSpPr/>
      </dsp:nvSpPr>
      <dsp:spPr>
        <a:xfrm>
          <a:off x="2950858" y="1551749"/>
          <a:ext cx="1320758" cy="71"/>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C962B7F-626E-794F-82B1-EAEC188B0431}">
      <dsp:nvSpPr>
        <dsp:cNvPr id="0" name=""/>
        <dsp:cNvSpPr/>
      </dsp:nvSpPr>
      <dsp:spPr>
        <a:xfrm>
          <a:off x="4306838" y="1502477"/>
          <a:ext cx="67505" cy="126792"/>
        </a:xfrm>
        <a:prstGeom prst="chevron">
          <a:avLst>
            <a:gd name="adj" fmla="val 9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6D16716-10FC-4C4C-A42D-AE7874BAD6A3}">
      <dsp:nvSpPr>
        <dsp:cNvPr id="0" name=""/>
        <dsp:cNvSpPr/>
      </dsp:nvSpPr>
      <dsp:spPr>
        <a:xfrm>
          <a:off x="3341836" y="1282383"/>
          <a:ext cx="538804" cy="538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909" tIns="20909" rIns="20909" bIns="20909" numCol="1" spcCol="1270" anchor="ctr" anchorCtr="0">
          <a:noAutofit/>
        </a:bodyPr>
        <a:lstStyle/>
        <a:p>
          <a:pPr marL="0" lvl="0" indent="0" algn="ctr" defTabSz="1111250">
            <a:lnSpc>
              <a:spcPct val="90000"/>
            </a:lnSpc>
            <a:spcBef>
              <a:spcPct val="0"/>
            </a:spcBef>
            <a:spcAft>
              <a:spcPct val="35000"/>
            </a:spcAft>
            <a:buNone/>
          </a:pPr>
          <a:r>
            <a:rPr lang="en-US" sz="2500" kern="1200"/>
            <a:t>3</a:t>
          </a:r>
        </a:p>
      </dsp:txBody>
      <dsp:txXfrm>
        <a:off x="3420742" y="1361289"/>
        <a:ext cx="380992" cy="380992"/>
      </dsp:txXfrm>
    </dsp:sp>
    <dsp:sp modelId="{BEE263D8-E022-EE42-A5B4-CF66755A4F2A}">
      <dsp:nvSpPr>
        <dsp:cNvPr id="0" name=""/>
        <dsp:cNvSpPr/>
      </dsp:nvSpPr>
      <dsp:spPr>
        <a:xfrm>
          <a:off x="2938939" y="1986788"/>
          <a:ext cx="1344598" cy="2341405"/>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4183" tIns="165100" rIns="104183" bIns="165100" numCol="1" spcCol="1270" anchor="t" anchorCtr="0">
          <a:noAutofit/>
        </a:bodyPr>
        <a:lstStyle/>
        <a:p>
          <a:pPr marL="0" lvl="0" indent="0" algn="l" defTabSz="488950">
            <a:lnSpc>
              <a:spcPct val="90000"/>
            </a:lnSpc>
            <a:spcBef>
              <a:spcPct val="0"/>
            </a:spcBef>
            <a:spcAft>
              <a:spcPct val="35000"/>
            </a:spcAft>
            <a:buNone/>
          </a:pPr>
          <a:r>
            <a:rPr lang="en-US" sz="1100" kern="1200" dirty="0"/>
            <a:t>Competing endogenous RNA (ceRNA) networks involving lncRNAs, microRNAs (miRNAs), and messenger RNAs (mRNAs) have been proposed as a novel regulatory mechanism.</a:t>
          </a:r>
        </a:p>
      </dsp:txBody>
      <dsp:txXfrm>
        <a:off x="2938939" y="2255708"/>
        <a:ext cx="1344598" cy="2072485"/>
      </dsp:txXfrm>
    </dsp:sp>
    <dsp:sp modelId="{54488373-5943-9E41-AFF8-AF6571F9FD50}">
      <dsp:nvSpPr>
        <dsp:cNvPr id="0" name=""/>
        <dsp:cNvSpPr/>
      </dsp:nvSpPr>
      <dsp:spPr>
        <a:xfrm>
          <a:off x="4418368" y="1551749"/>
          <a:ext cx="1320758" cy="71"/>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0B09BC8-EB2B-E24B-9767-6B061D89338E}">
      <dsp:nvSpPr>
        <dsp:cNvPr id="0" name=""/>
        <dsp:cNvSpPr/>
      </dsp:nvSpPr>
      <dsp:spPr>
        <a:xfrm>
          <a:off x="5774348" y="1502477"/>
          <a:ext cx="67505" cy="126792"/>
        </a:xfrm>
        <a:prstGeom prst="chevron">
          <a:avLst>
            <a:gd name="adj" fmla="val 9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46E17C9C-3A8E-0B4E-A498-33132B1CAFE4}">
      <dsp:nvSpPr>
        <dsp:cNvPr id="0" name=""/>
        <dsp:cNvSpPr/>
      </dsp:nvSpPr>
      <dsp:spPr>
        <a:xfrm>
          <a:off x="4809345" y="1282383"/>
          <a:ext cx="538804" cy="538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909" tIns="20909" rIns="20909" bIns="20909" numCol="1" spcCol="1270" anchor="ctr" anchorCtr="0">
          <a:noAutofit/>
        </a:bodyPr>
        <a:lstStyle/>
        <a:p>
          <a:pPr marL="0" lvl="0" indent="0" algn="ctr" defTabSz="1111250">
            <a:lnSpc>
              <a:spcPct val="90000"/>
            </a:lnSpc>
            <a:spcBef>
              <a:spcPct val="0"/>
            </a:spcBef>
            <a:spcAft>
              <a:spcPct val="35000"/>
            </a:spcAft>
            <a:buNone/>
          </a:pPr>
          <a:r>
            <a:rPr lang="en-US" sz="2500" kern="1200"/>
            <a:t>4</a:t>
          </a:r>
        </a:p>
      </dsp:txBody>
      <dsp:txXfrm>
        <a:off x="4888251" y="1361289"/>
        <a:ext cx="380992" cy="380992"/>
      </dsp:txXfrm>
    </dsp:sp>
    <dsp:sp modelId="{5DDD52BE-7005-BC46-9954-95AFBAD1716C}">
      <dsp:nvSpPr>
        <dsp:cNvPr id="0" name=""/>
        <dsp:cNvSpPr/>
      </dsp:nvSpPr>
      <dsp:spPr>
        <a:xfrm>
          <a:off x="4418368" y="1986788"/>
          <a:ext cx="1320758" cy="2341405"/>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4183" tIns="165100" rIns="104183" bIns="165100" numCol="1" spcCol="1270" anchor="t" anchorCtr="0">
          <a:noAutofit/>
        </a:bodyPr>
        <a:lstStyle/>
        <a:p>
          <a:pPr marL="0" lvl="0" indent="0" algn="l" defTabSz="488950">
            <a:lnSpc>
              <a:spcPct val="90000"/>
            </a:lnSpc>
            <a:spcBef>
              <a:spcPct val="0"/>
            </a:spcBef>
            <a:spcAft>
              <a:spcPct val="35000"/>
            </a:spcAft>
            <a:buNone/>
          </a:pPr>
          <a:r>
            <a:rPr lang="en-US" sz="1100" kern="1200" dirty="0"/>
            <a:t>Dysregulation of ceRNA networks has been implicated in various diseases, including cancer.</a:t>
          </a:r>
        </a:p>
      </dsp:txBody>
      <dsp:txXfrm>
        <a:off x="4418368" y="2250940"/>
        <a:ext cx="1320758" cy="2077253"/>
      </dsp:txXfrm>
    </dsp:sp>
    <dsp:sp modelId="{F7150C7E-1869-5A45-97E2-52CF082D1E3E}">
      <dsp:nvSpPr>
        <dsp:cNvPr id="0" name=""/>
        <dsp:cNvSpPr/>
      </dsp:nvSpPr>
      <dsp:spPr>
        <a:xfrm>
          <a:off x="5885878" y="1551749"/>
          <a:ext cx="660379" cy="71"/>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E973767-4749-7C40-B55B-AA9F713CAD1F}">
      <dsp:nvSpPr>
        <dsp:cNvPr id="0" name=""/>
        <dsp:cNvSpPr/>
      </dsp:nvSpPr>
      <dsp:spPr>
        <a:xfrm>
          <a:off x="6276855" y="1282383"/>
          <a:ext cx="538804" cy="538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909" tIns="20909" rIns="20909" bIns="20909" numCol="1" spcCol="1270" anchor="ctr" anchorCtr="0">
          <a:noAutofit/>
        </a:bodyPr>
        <a:lstStyle/>
        <a:p>
          <a:pPr marL="0" lvl="0" indent="0" algn="ctr" defTabSz="1111250">
            <a:lnSpc>
              <a:spcPct val="90000"/>
            </a:lnSpc>
            <a:spcBef>
              <a:spcPct val="0"/>
            </a:spcBef>
            <a:spcAft>
              <a:spcPct val="35000"/>
            </a:spcAft>
            <a:buNone/>
          </a:pPr>
          <a:r>
            <a:rPr lang="en-US" sz="2500" kern="1200"/>
            <a:t>5</a:t>
          </a:r>
        </a:p>
      </dsp:txBody>
      <dsp:txXfrm>
        <a:off x="6355761" y="1361289"/>
        <a:ext cx="380992" cy="380992"/>
      </dsp:txXfrm>
    </dsp:sp>
    <dsp:sp modelId="{D75C502B-8BFE-C648-ABF7-3205E47857D7}">
      <dsp:nvSpPr>
        <dsp:cNvPr id="0" name=""/>
        <dsp:cNvSpPr/>
      </dsp:nvSpPr>
      <dsp:spPr>
        <a:xfrm>
          <a:off x="5885878" y="1986788"/>
          <a:ext cx="1320758" cy="2341405"/>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4183" tIns="165100" rIns="104183" bIns="165100" numCol="1" spcCol="1270" anchor="t" anchorCtr="0">
          <a:noAutofit/>
        </a:bodyPr>
        <a:lstStyle/>
        <a:p>
          <a:pPr marL="0" lvl="0" indent="0" algn="l" defTabSz="488950">
            <a:lnSpc>
              <a:spcPct val="90000"/>
            </a:lnSpc>
            <a:spcBef>
              <a:spcPct val="0"/>
            </a:spcBef>
            <a:spcAft>
              <a:spcPct val="35000"/>
            </a:spcAft>
            <a:buNone/>
          </a:pPr>
          <a:r>
            <a:rPr lang="en-US" sz="1100" kern="1200" dirty="0"/>
            <a:t>This study aimed to comprehensively analyze the lncRNA-miRNA-mRNA ceRNA network in human RCC and identify potential therapeutic targets for this deadly disease.</a:t>
          </a:r>
        </a:p>
      </dsp:txBody>
      <dsp:txXfrm>
        <a:off x="5885878" y="2250940"/>
        <a:ext cx="1320758" cy="20772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65AC5A-2E62-4B20-B07E-A5351D7C844E}">
      <dsp:nvSpPr>
        <dsp:cNvPr id="0" name=""/>
        <dsp:cNvSpPr/>
      </dsp:nvSpPr>
      <dsp:spPr>
        <a:xfrm>
          <a:off x="2197947" y="207802"/>
          <a:ext cx="790224" cy="7902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AA7B1B-D5A2-4E4C-8718-C503ACE5AE19}">
      <dsp:nvSpPr>
        <dsp:cNvPr id="0" name=""/>
        <dsp:cNvSpPr/>
      </dsp:nvSpPr>
      <dsp:spPr>
        <a:xfrm>
          <a:off x="1715032" y="1588424"/>
          <a:ext cx="1756054" cy="2555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The BSND gene is involved in the normal function of chloride channels in the kidneys and inner ear.</a:t>
          </a:r>
        </a:p>
      </dsp:txBody>
      <dsp:txXfrm>
        <a:off x="1715032" y="1588424"/>
        <a:ext cx="1756054" cy="2555111"/>
      </dsp:txXfrm>
    </dsp:sp>
    <dsp:sp modelId="{7A49C109-1813-40A9-92AD-69955A7E5F8E}">
      <dsp:nvSpPr>
        <dsp:cNvPr id="0" name=""/>
        <dsp:cNvSpPr/>
      </dsp:nvSpPr>
      <dsp:spPr>
        <a:xfrm>
          <a:off x="4261311" y="207802"/>
          <a:ext cx="790224" cy="7902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55A8A-E1B7-4ED9-8A54-935C5CA7F7C3}">
      <dsp:nvSpPr>
        <dsp:cNvPr id="0" name=""/>
        <dsp:cNvSpPr/>
      </dsp:nvSpPr>
      <dsp:spPr>
        <a:xfrm>
          <a:off x="3778396" y="1588424"/>
          <a:ext cx="1756054" cy="2555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Downregulation of BSND leads to a dysfunctional or absent </a:t>
          </a:r>
          <a:r>
            <a:rPr lang="en-US" sz="1600" kern="1200" dirty="0" err="1"/>
            <a:t>barttin</a:t>
          </a:r>
          <a:r>
            <a:rPr lang="en-US" sz="1600" kern="1200" dirty="0"/>
            <a:t> protein, resulting in salt wasting, renal tubular defects, and hearing loss.</a:t>
          </a:r>
        </a:p>
      </dsp:txBody>
      <dsp:txXfrm>
        <a:off x="3778396" y="1588424"/>
        <a:ext cx="1756054" cy="2555111"/>
      </dsp:txXfrm>
    </dsp:sp>
    <dsp:sp modelId="{5D1EE0E1-E440-407F-954F-FBB8617DDE1E}">
      <dsp:nvSpPr>
        <dsp:cNvPr id="0" name=""/>
        <dsp:cNvSpPr/>
      </dsp:nvSpPr>
      <dsp:spPr>
        <a:xfrm>
          <a:off x="6324675" y="207802"/>
          <a:ext cx="790224" cy="7902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1E38DF-722F-4165-AF0D-A28726F23051}">
      <dsp:nvSpPr>
        <dsp:cNvPr id="0" name=""/>
        <dsp:cNvSpPr/>
      </dsp:nvSpPr>
      <dsp:spPr>
        <a:xfrm>
          <a:off x="5841760" y="1588424"/>
          <a:ext cx="1756054" cy="2555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There is currently no strong evidence linking BSND downregulation to the development or progression of RCC or other types of cancer.</a:t>
          </a:r>
        </a:p>
      </dsp:txBody>
      <dsp:txXfrm>
        <a:off x="5841760" y="1588424"/>
        <a:ext cx="1756054" cy="2555111"/>
      </dsp:txXfrm>
    </dsp:sp>
    <dsp:sp modelId="{7753B132-AD4E-497F-B5D8-058336F0B9F1}">
      <dsp:nvSpPr>
        <dsp:cNvPr id="0" name=""/>
        <dsp:cNvSpPr/>
      </dsp:nvSpPr>
      <dsp:spPr>
        <a:xfrm>
          <a:off x="8388040" y="207802"/>
          <a:ext cx="790224" cy="7902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9976DE-D286-47A5-9AEB-13D515E29563}">
      <dsp:nvSpPr>
        <dsp:cNvPr id="0" name=""/>
        <dsp:cNvSpPr/>
      </dsp:nvSpPr>
      <dsp:spPr>
        <a:xfrm>
          <a:off x="7905125" y="1588424"/>
          <a:ext cx="1756054" cy="2555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However, alterations in the expression of genes involved in ion transport and regulation can contribute to dysregulation of cellular processes and potentially affect tumor development and progression.</a:t>
          </a:r>
        </a:p>
      </dsp:txBody>
      <dsp:txXfrm>
        <a:off x="7905125" y="1588424"/>
        <a:ext cx="1756054" cy="25551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EEC22-306E-421C-BE70-17943D6D1629}">
      <dsp:nvSpPr>
        <dsp:cNvPr id="0" name=""/>
        <dsp:cNvSpPr/>
      </dsp:nvSpPr>
      <dsp:spPr>
        <a:xfrm>
          <a:off x="1747800" y="39672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8660C7-488E-4D09-84D5-BB095DFCB0D7}">
      <dsp:nvSpPr>
        <dsp:cNvPr id="0" name=""/>
        <dsp:cNvSpPr/>
      </dsp:nvSpPr>
      <dsp:spPr>
        <a:xfrm>
          <a:off x="559800" y="2874613"/>
          <a:ext cx="432000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THSD4, also known as Thrombospondin Type-1 Domain-Containing Protein 4, is a protein that is involved in various biological processes, including angiogenesis, cell adhesion, and extracellular matrix organization. </a:t>
          </a:r>
        </a:p>
      </dsp:txBody>
      <dsp:txXfrm>
        <a:off x="559800" y="2874613"/>
        <a:ext cx="4320000" cy="1080000"/>
      </dsp:txXfrm>
    </dsp:sp>
    <dsp:sp modelId="{42564C1F-15A5-4DCC-8DA0-B8F0B0A902B4}">
      <dsp:nvSpPr>
        <dsp:cNvPr id="0" name=""/>
        <dsp:cNvSpPr/>
      </dsp:nvSpPr>
      <dsp:spPr>
        <a:xfrm>
          <a:off x="6823800" y="396724"/>
          <a:ext cx="1944000" cy="1944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E863D5-496F-4630-A92D-4C96EDA36ED6}">
      <dsp:nvSpPr>
        <dsp:cNvPr id="0" name=""/>
        <dsp:cNvSpPr/>
      </dsp:nvSpPr>
      <dsp:spPr>
        <a:xfrm>
          <a:off x="5635800" y="2874613"/>
          <a:ext cx="432000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(Tan et al, 2022) showed that the expression levels of THSD4 were downregulated in bladder cancer tissues compared with normal tissues.</a:t>
          </a:r>
        </a:p>
      </dsp:txBody>
      <dsp:txXfrm>
        <a:off x="5635800" y="2874613"/>
        <a:ext cx="4320000" cy="108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420BD-9D14-3344-A725-E23106DE6DCE}">
      <dsp:nvSpPr>
        <dsp:cNvPr id="0" name=""/>
        <dsp:cNvSpPr/>
      </dsp:nvSpPr>
      <dsp:spPr>
        <a:xfrm>
          <a:off x="837583" y="2128"/>
          <a:ext cx="2174753" cy="1304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Gene Expression Omnibus (GEO) database was used to obtain RCC-related lncRNA, mRNA, and miRNA expression data.</a:t>
          </a:r>
        </a:p>
      </dsp:txBody>
      <dsp:txXfrm>
        <a:off x="875801" y="40346"/>
        <a:ext cx="2098317" cy="1228416"/>
      </dsp:txXfrm>
    </dsp:sp>
    <dsp:sp modelId="{D9FBC1E9-7BE8-2349-88FC-0D3792B2E58B}">
      <dsp:nvSpPr>
        <dsp:cNvPr id="0" name=""/>
        <dsp:cNvSpPr/>
      </dsp:nvSpPr>
      <dsp:spPr>
        <a:xfrm>
          <a:off x="3203715" y="384885"/>
          <a:ext cx="461047" cy="539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203715" y="492753"/>
        <a:ext cx="322733" cy="323602"/>
      </dsp:txXfrm>
    </dsp:sp>
    <dsp:sp modelId="{FA47FCAF-0D6D-9848-A6AF-84C2248C0CE0}">
      <dsp:nvSpPr>
        <dsp:cNvPr id="0" name=""/>
        <dsp:cNvSpPr/>
      </dsp:nvSpPr>
      <dsp:spPr>
        <a:xfrm>
          <a:off x="3882238" y="2128"/>
          <a:ext cx="2174753" cy="1304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Differentially expressed mRNAs, miRNAs, and lncRNAs were identified and used for functional enrichment analysis to identify key biological pathways and processes involved in RCC.</a:t>
          </a:r>
        </a:p>
      </dsp:txBody>
      <dsp:txXfrm>
        <a:off x="3920456" y="40346"/>
        <a:ext cx="2098317" cy="1228416"/>
      </dsp:txXfrm>
    </dsp:sp>
    <dsp:sp modelId="{47FE0140-253D-F740-A61B-40ACE25E2109}">
      <dsp:nvSpPr>
        <dsp:cNvPr id="0" name=""/>
        <dsp:cNvSpPr/>
      </dsp:nvSpPr>
      <dsp:spPr>
        <a:xfrm rot="5400000">
          <a:off x="4739091" y="1459213"/>
          <a:ext cx="461047" cy="539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4807814" y="1498358"/>
        <a:ext cx="323602" cy="322733"/>
      </dsp:txXfrm>
    </dsp:sp>
    <dsp:sp modelId="{9264F224-400F-0941-B0B2-E790310F09B3}">
      <dsp:nvSpPr>
        <dsp:cNvPr id="0" name=""/>
        <dsp:cNvSpPr/>
      </dsp:nvSpPr>
      <dsp:spPr>
        <a:xfrm>
          <a:off x="3882238" y="2176882"/>
          <a:ext cx="2174753" cy="1304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Cytoscape was used to construct a lncRNA-miRNA-mRNA network and a protein-protein interaction (PPI) network to later identify key genes differentially expressed in RCC.</a:t>
          </a:r>
        </a:p>
      </dsp:txBody>
      <dsp:txXfrm>
        <a:off x="3920456" y="2215100"/>
        <a:ext cx="2098317" cy="1228416"/>
      </dsp:txXfrm>
    </dsp:sp>
    <dsp:sp modelId="{18AD3738-5A7C-F149-9A00-EA65DA6BD0CA}">
      <dsp:nvSpPr>
        <dsp:cNvPr id="0" name=""/>
        <dsp:cNvSpPr/>
      </dsp:nvSpPr>
      <dsp:spPr>
        <a:xfrm rot="10800000">
          <a:off x="3229812" y="2559639"/>
          <a:ext cx="461047" cy="539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368126" y="2667507"/>
        <a:ext cx="322733" cy="323602"/>
      </dsp:txXfrm>
    </dsp:sp>
    <dsp:sp modelId="{3A069692-69BB-074D-B41A-B10BC4927754}">
      <dsp:nvSpPr>
        <dsp:cNvPr id="0" name=""/>
        <dsp:cNvSpPr/>
      </dsp:nvSpPr>
      <dsp:spPr>
        <a:xfrm>
          <a:off x="837583" y="2176882"/>
          <a:ext cx="2174753" cy="1304852"/>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ysClr val="windowText" lastClr="000000"/>
              </a:solidFill>
            </a:rPr>
            <a:t>The findings of this study provide insights into the molecular mechanisms underlying RCC and potential therapeutic targets for this deadly disease.</a:t>
          </a:r>
        </a:p>
      </dsp:txBody>
      <dsp:txXfrm>
        <a:off x="875801" y="2215100"/>
        <a:ext cx="2098317" cy="12284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AC8D0-F1B1-4108-9F5A-58EC5CA47ACE}">
      <dsp:nvSpPr>
        <dsp:cNvPr id="0" name=""/>
        <dsp:cNvSpPr/>
      </dsp:nvSpPr>
      <dsp:spPr>
        <a:xfrm>
          <a:off x="421398" y="1226298"/>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7826B5-3E13-41D2-8829-2B53B6C31E0A}">
      <dsp:nvSpPr>
        <dsp:cNvPr id="0" name=""/>
        <dsp:cNvSpPr/>
      </dsp:nvSpPr>
      <dsp:spPr>
        <a:xfrm>
          <a:off x="841"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DEGs were analyzed using the R package "Linear Models for Microarray Data </a:t>
          </a:r>
          <a:r>
            <a:rPr lang="en-US" sz="1100" b="1" kern="1200" dirty="0"/>
            <a:t>(</a:t>
          </a:r>
          <a:r>
            <a:rPr lang="en-US" sz="1100" b="1" kern="1200" dirty="0" err="1"/>
            <a:t>limma</a:t>
          </a:r>
          <a:r>
            <a:rPr lang="en-US" sz="1100" b="1" kern="1200" dirty="0"/>
            <a:t>)</a:t>
          </a:r>
          <a:r>
            <a:rPr lang="en-US" sz="1100" kern="1200" dirty="0"/>
            <a:t>" and "</a:t>
          </a:r>
          <a:r>
            <a:rPr lang="en-US" sz="1100" kern="1200" dirty="0" err="1"/>
            <a:t>GEOquery</a:t>
          </a:r>
          <a:r>
            <a:rPr lang="en-US" sz="1100" kern="1200" dirty="0"/>
            <a:t>" package was used to retrieve data from GEO database</a:t>
          </a:r>
        </a:p>
      </dsp:txBody>
      <dsp:txXfrm>
        <a:off x="841" y="2184548"/>
        <a:ext cx="1529296" cy="841113"/>
      </dsp:txXfrm>
    </dsp:sp>
    <dsp:sp modelId="{2128A3BD-69DB-4A3B-84A3-3B461B1F40F8}">
      <dsp:nvSpPr>
        <dsp:cNvPr id="0" name=""/>
        <dsp:cNvSpPr/>
      </dsp:nvSpPr>
      <dsp:spPr>
        <a:xfrm>
          <a:off x="2218322" y="1226298"/>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9A82C2-45E4-4E8C-B49F-70956B173E05}">
      <dsp:nvSpPr>
        <dsp:cNvPr id="0" name=""/>
        <dsp:cNvSpPr/>
      </dsp:nvSpPr>
      <dsp:spPr>
        <a:xfrm>
          <a:off x="1797765"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Data was already normalized and log2 transformed, so no further normalization was performed</a:t>
          </a:r>
        </a:p>
      </dsp:txBody>
      <dsp:txXfrm>
        <a:off x="1797765" y="2184548"/>
        <a:ext cx="1529296" cy="841113"/>
      </dsp:txXfrm>
    </dsp:sp>
    <dsp:sp modelId="{C874F11D-DA5A-48C5-AE95-0C5D8ABF8F5D}">
      <dsp:nvSpPr>
        <dsp:cNvPr id="0" name=""/>
        <dsp:cNvSpPr/>
      </dsp:nvSpPr>
      <dsp:spPr>
        <a:xfrm>
          <a:off x="4015246" y="1226298"/>
          <a:ext cx="688183" cy="68818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44F948-7E62-4945-8931-E05E5EE073D0}">
      <dsp:nvSpPr>
        <dsp:cNvPr id="0" name=""/>
        <dsp:cNvSpPr/>
      </dsp:nvSpPr>
      <dsp:spPr>
        <a:xfrm>
          <a:off x="3594689"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For GPL6480 platform (total RNA), log Foldchange &gt; 2 and adjust. P &lt; 0.05 were used to select DEGs and DELs</a:t>
          </a:r>
        </a:p>
      </dsp:txBody>
      <dsp:txXfrm>
        <a:off x="3594689" y="2184548"/>
        <a:ext cx="1529296" cy="841113"/>
      </dsp:txXfrm>
    </dsp:sp>
    <dsp:sp modelId="{E991589D-2337-4A0A-B4E8-95BAD3B636FE}">
      <dsp:nvSpPr>
        <dsp:cNvPr id="0" name=""/>
        <dsp:cNvSpPr/>
      </dsp:nvSpPr>
      <dsp:spPr>
        <a:xfrm>
          <a:off x="5812170" y="1226298"/>
          <a:ext cx="688183" cy="68818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ED83A2-7BCB-4F93-9AB5-1C7D0B3B0DB4}">
      <dsp:nvSpPr>
        <dsp:cNvPr id="0" name=""/>
        <dsp:cNvSpPr/>
      </dsp:nvSpPr>
      <dsp:spPr>
        <a:xfrm>
          <a:off x="5391613"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For GPL8659 platform (micro-RNA), log Foldchange &gt; 1 and adjust. P &lt; 0.05 were used to select DEMs</a:t>
          </a:r>
        </a:p>
      </dsp:txBody>
      <dsp:txXfrm>
        <a:off x="5391613" y="2184548"/>
        <a:ext cx="1529296" cy="841113"/>
      </dsp:txXfrm>
    </dsp:sp>
    <dsp:sp modelId="{78E85A65-16E6-48BD-85EE-4A9F47F60845}">
      <dsp:nvSpPr>
        <dsp:cNvPr id="0" name=""/>
        <dsp:cNvSpPr/>
      </dsp:nvSpPr>
      <dsp:spPr>
        <a:xfrm>
          <a:off x="7609093" y="1226298"/>
          <a:ext cx="688183" cy="688183"/>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A8D090-D733-4DC8-A7AB-F5251F01E40B}">
      <dsp:nvSpPr>
        <dsp:cNvPr id="0" name=""/>
        <dsp:cNvSpPr/>
      </dsp:nvSpPr>
      <dsp:spPr>
        <a:xfrm>
          <a:off x="7188537"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Volcano maps of DELs, DEMs and DEGs were drawn using R software</a:t>
          </a:r>
        </a:p>
      </dsp:txBody>
      <dsp:txXfrm>
        <a:off x="7188537" y="2184548"/>
        <a:ext cx="1529296" cy="841113"/>
      </dsp:txXfrm>
    </dsp:sp>
    <dsp:sp modelId="{17DBFEC9-E0C4-492E-BC90-548678CB239E}">
      <dsp:nvSpPr>
        <dsp:cNvPr id="0" name=""/>
        <dsp:cNvSpPr/>
      </dsp:nvSpPr>
      <dsp:spPr>
        <a:xfrm>
          <a:off x="9406017" y="1226298"/>
          <a:ext cx="688183" cy="688183"/>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2B4114-C847-485D-958C-1764D241E914}">
      <dsp:nvSpPr>
        <dsp:cNvPr id="0" name=""/>
        <dsp:cNvSpPr/>
      </dsp:nvSpPr>
      <dsp:spPr>
        <a:xfrm>
          <a:off x="8985461"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This data will be used for constructing ceRNA network and protein interaction network</a:t>
          </a:r>
        </a:p>
      </dsp:txBody>
      <dsp:txXfrm>
        <a:off x="8985461" y="2184548"/>
        <a:ext cx="1529296" cy="841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187E6-B89C-4CA7-88A6-2D3ED2133083}">
      <dsp:nvSpPr>
        <dsp:cNvPr id="0" name=""/>
        <dsp:cNvSpPr/>
      </dsp:nvSpPr>
      <dsp:spPr>
        <a:xfrm>
          <a:off x="432812" y="637402"/>
          <a:ext cx="704794" cy="70479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D8955-8436-46AD-BBBE-4ECE6873BF50}">
      <dsp:nvSpPr>
        <dsp:cNvPr id="0" name=""/>
        <dsp:cNvSpPr/>
      </dsp:nvSpPr>
      <dsp:spPr>
        <a:xfrm>
          <a:off x="2104"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DAVID database was used to perform functional interpretation of DEGs</a:t>
          </a:r>
        </a:p>
      </dsp:txBody>
      <dsp:txXfrm>
        <a:off x="2104" y="1851070"/>
        <a:ext cx="1566210" cy="2178776"/>
      </dsp:txXfrm>
    </dsp:sp>
    <dsp:sp modelId="{F817F917-5438-471B-8868-0AADE763B11D}">
      <dsp:nvSpPr>
        <dsp:cNvPr id="0" name=""/>
        <dsp:cNvSpPr/>
      </dsp:nvSpPr>
      <dsp:spPr>
        <a:xfrm>
          <a:off x="2273110" y="637402"/>
          <a:ext cx="704794" cy="7047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157454-0670-40E5-8C0A-7BE46BA22729}">
      <dsp:nvSpPr>
        <dsp:cNvPr id="0" name=""/>
        <dsp:cNvSpPr/>
      </dsp:nvSpPr>
      <dsp:spPr>
        <a:xfrm>
          <a:off x="1842402"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Gene Ontology (GO) was performed to identify the biological process, cellular component, and molecular function hierarchies.</a:t>
          </a:r>
        </a:p>
      </dsp:txBody>
      <dsp:txXfrm>
        <a:off x="1842402" y="1851070"/>
        <a:ext cx="1566210" cy="2178776"/>
      </dsp:txXfrm>
    </dsp:sp>
    <dsp:sp modelId="{9EFD7448-76E1-4E7D-8704-ACC0C5C0D54E}">
      <dsp:nvSpPr>
        <dsp:cNvPr id="0" name=""/>
        <dsp:cNvSpPr/>
      </dsp:nvSpPr>
      <dsp:spPr>
        <a:xfrm>
          <a:off x="4113408" y="637402"/>
          <a:ext cx="704794" cy="70479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BA921D-792C-4DE6-A88C-954DD6FB9B5A}">
      <dsp:nvSpPr>
        <dsp:cNvPr id="0" name=""/>
        <dsp:cNvSpPr/>
      </dsp:nvSpPr>
      <dsp:spPr>
        <a:xfrm>
          <a:off x="3682700"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Kyoto Encyclopedia of Genes and Genomes (KEGG) pathway analysis was performed to map genes to KEGG pathways.</a:t>
          </a:r>
        </a:p>
      </dsp:txBody>
      <dsp:txXfrm>
        <a:off x="3682700" y="1851070"/>
        <a:ext cx="1566210" cy="2178776"/>
      </dsp:txXfrm>
    </dsp:sp>
    <dsp:sp modelId="{8A02866C-233E-4E8E-A6C4-9A665CD6E30D}">
      <dsp:nvSpPr>
        <dsp:cNvPr id="0" name=""/>
        <dsp:cNvSpPr/>
      </dsp:nvSpPr>
      <dsp:spPr>
        <a:xfrm>
          <a:off x="5953705" y="637402"/>
          <a:ext cx="704794" cy="7047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DE73CE-BAED-4D93-9D5B-0BCDE7F8F6E4}">
      <dsp:nvSpPr>
        <dsp:cNvPr id="0" name=""/>
        <dsp:cNvSpPr/>
      </dsp:nvSpPr>
      <dsp:spPr>
        <a:xfrm>
          <a:off x="5522997"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GO and KEGG pathway analyses were performed twice, </a:t>
          </a:r>
          <a:r>
            <a:rPr lang="en-US" sz="1400" b="1" kern="1200" dirty="0"/>
            <a:t>first</a:t>
          </a:r>
          <a:r>
            <a:rPr lang="en-US" sz="1400" kern="1200" dirty="0"/>
            <a:t> using the differentially expressed genes from the GEO dataset and </a:t>
          </a:r>
          <a:r>
            <a:rPr lang="en-US" sz="1400" b="1" kern="1200" dirty="0"/>
            <a:t>second</a:t>
          </a:r>
          <a:r>
            <a:rPr lang="en-US" sz="1400" kern="1200" dirty="0"/>
            <a:t> using the genes involved in the PPI network constructed after performing the intersection with predicted mRNAs.</a:t>
          </a:r>
        </a:p>
      </dsp:txBody>
      <dsp:txXfrm>
        <a:off x="5522997" y="1851070"/>
        <a:ext cx="1566210" cy="2178776"/>
      </dsp:txXfrm>
    </dsp:sp>
    <dsp:sp modelId="{AD81EFA2-5358-443B-BB25-127FF699559F}">
      <dsp:nvSpPr>
        <dsp:cNvPr id="0" name=""/>
        <dsp:cNvSpPr/>
      </dsp:nvSpPr>
      <dsp:spPr>
        <a:xfrm>
          <a:off x="7794003" y="637402"/>
          <a:ext cx="704794" cy="7047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F89173-8E7F-447E-9CA2-7C46D10F70BE}">
      <dsp:nvSpPr>
        <dsp:cNvPr id="0" name=""/>
        <dsp:cNvSpPr/>
      </dsp:nvSpPr>
      <dsp:spPr>
        <a:xfrm>
          <a:off x="7363295"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A P value of &lt;0.05 was set as the cut-off criterion for the significance of the GO and pathway term enrichment in the DEGs.</a:t>
          </a:r>
        </a:p>
      </dsp:txBody>
      <dsp:txXfrm>
        <a:off x="7363295" y="1851070"/>
        <a:ext cx="1566210" cy="2178776"/>
      </dsp:txXfrm>
    </dsp:sp>
    <dsp:sp modelId="{A3EAFE45-9CF7-4EC3-AD59-0CD79F048D15}">
      <dsp:nvSpPr>
        <dsp:cNvPr id="0" name=""/>
        <dsp:cNvSpPr/>
      </dsp:nvSpPr>
      <dsp:spPr>
        <a:xfrm>
          <a:off x="9634301" y="637402"/>
          <a:ext cx="704794" cy="7047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6B7D14-B543-4F9D-80EE-B151870727C9}">
      <dsp:nvSpPr>
        <dsp:cNvPr id="0" name=""/>
        <dsp:cNvSpPr/>
      </dsp:nvSpPr>
      <dsp:spPr>
        <a:xfrm>
          <a:off x="9203593"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All analyses were performed using an R script.</a:t>
          </a:r>
        </a:p>
      </dsp:txBody>
      <dsp:txXfrm>
        <a:off x="9203593" y="1851070"/>
        <a:ext cx="1566210" cy="21787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AB0C9F-65AC-4C4C-B62F-64F865568732}">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F7E80A-8DFC-FC40-A546-366D9D10D5BE}">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880 differentially expressed mRNAs: 213 upregulated, 667 downregulated in total RNA samples</a:t>
          </a:r>
        </a:p>
      </dsp:txBody>
      <dsp:txXfrm>
        <a:off x="0" y="0"/>
        <a:ext cx="6900512" cy="1384035"/>
      </dsp:txXfrm>
    </dsp:sp>
    <dsp:sp modelId="{5E084713-54F4-A14D-81E4-EA7E144066C3}">
      <dsp:nvSpPr>
        <dsp:cNvPr id="0" name=""/>
        <dsp:cNvSpPr/>
      </dsp:nvSpPr>
      <dsp:spPr>
        <a:xfrm>
          <a:off x="0" y="1384035"/>
          <a:ext cx="6900512"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5716C7-5278-2A42-8DD2-279A0515CAF4}">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6 differentially expressed lncRNAs: 5 downregulated, 1 upregulated in total RNA samples</a:t>
          </a:r>
        </a:p>
      </dsp:txBody>
      <dsp:txXfrm>
        <a:off x="0" y="1384035"/>
        <a:ext cx="6900512" cy="1384035"/>
      </dsp:txXfrm>
    </dsp:sp>
    <dsp:sp modelId="{11294DAA-390F-3E40-A154-984E0D600D2F}">
      <dsp:nvSpPr>
        <dsp:cNvPr id="0" name=""/>
        <dsp:cNvSpPr/>
      </dsp:nvSpPr>
      <dsp:spPr>
        <a:xfrm>
          <a:off x="0" y="2768070"/>
          <a:ext cx="6900512"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11D1B5-D7B6-D745-BCA1-E056AD920C7B}">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87 differentially expressed miRNAs: 55 upregulated, 32 downregulated in miRNA samples</a:t>
          </a:r>
        </a:p>
      </dsp:txBody>
      <dsp:txXfrm>
        <a:off x="0" y="2768070"/>
        <a:ext cx="6900512" cy="1384035"/>
      </dsp:txXfrm>
    </dsp:sp>
    <dsp:sp modelId="{D9834A00-270E-0146-9337-BE4C5B90CC45}">
      <dsp:nvSpPr>
        <dsp:cNvPr id="0" name=""/>
        <dsp:cNvSpPr/>
      </dsp:nvSpPr>
      <dsp:spPr>
        <a:xfrm>
          <a:off x="0" y="4152105"/>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3C8EAA-7E17-FC4A-A5D7-360C2FCD0108}">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Volcano plots were used to identify DEGs</a:t>
          </a:r>
        </a:p>
      </dsp:txBody>
      <dsp:txXfrm>
        <a:off x="0" y="4152105"/>
        <a:ext cx="6900512" cy="13840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D94AD-C89E-4148-9910-212E71A3411E}">
      <dsp:nvSpPr>
        <dsp:cNvPr id="0" name=""/>
        <dsp:cNvSpPr/>
      </dsp:nvSpPr>
      <dsp:spPr>
        <a:xfrm>
          <a:off x="0" y="3360"/>
          <a:ext cx="6714066" cy="71578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EA8FF-6239-40D2-ABF9-324BCABBC6A3}">
      <dsp:nvSpPr>
        <dsp:cNvPr id="0" name=""/>
        <dsp:cNvSpPr/>
      </dsp:nvSpPr>
      <dsp:spPr>
        <a:xfrm>
          <a:off x="216525" y="164412"/>
          <a:ext cx="393682" cy="3936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CA09D3-3F1F-4DFF-93AA-17C6BC9A8BFD}">
      <dsp:nvSpPr>
        <dsp:cNvPr id="0" name=""/>
        <dsp:cNvSpPr/>
      </dsp:nvSpPr>
      <dsp:spPr>
        <a:xfrm>
          <a:off x="826732" y="3360"/>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666750">
            <a:lnSpc>
              <a:spcPct val="90000"/>
            </a:lnSpc>
            <a:spcBef>
              <a:spcPct val="0"/>
            </a:spcBef>
            <a:spcAft>
              <a:spcPct val="35000"/>
            </a:spcAft>
            <a:buNone/>
          </a:pPr>
          <a:r>
            <a:rPr lang="en-US" sz="1500" kern="1200"/>
            <a:t>In this study I investigated the ceRNA network in RCC using bioinformatic analysis. </a:t>
          </a:r>
        </a:p>
      </dsp:txBody>
      <dsp:txXfrm>
        <a:off x="826732" y="3360"/>
        <a:ext cx="5887333" cy="715786"/>
      </dsp:txXfrm>
    </dsp:sp>
    <dsp:sp modelId="{81A455B1-7A46-41D2-A84C-BD15BC9629F4}">
      <dsp:nvSpPr>
        <dsp:cNvPr id="0" name=""/>
        <dsp:cNvSpPr/>
      </dsp:nvSpPr>
      <dsp:spPr>
        <a:xfrm>
          <a:off x="0" y="898092"/>
          <a:ext cx="6714066" cy="71578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EDC46-B513-41E5-A774-88F39455F18C}">
      <dsp:nvSpPr>
        <dsp:cNvPr id="0" name=""/>
        <dsp:cNvSpPr/>
      </dsp:nvSpPr>
      <dsp:spPr>
        <a:xfrm>
          <a:off x="216525" y="1059144"/>
          <a:ext cx="393682" cy="39368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696365-1BDA-44F2-BCB2-F574B797735A}">
      <dsp:nvSpPr>
        <dsp:cNvPr id="0" name=""/>
        <dsp:cNvSpPr/>
      </dsp:nvSpPr>
      <dsp:spPr>
        <a:xfrm>
          <a:off x="826732" y="898092"/>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666750">
            <a:lnSpc>
              <a:spcPct val="90000"/>
            </a:lnSpc>
            <a:spcBef>
              <a:spcPct val="0"/>
            </a:spcBef>
            <a:spcAft>
              <a:spcPct val="35000"/>
            </a:spcAft>
            <a:buNone/>
          </a:pPr>
          <a:r>
            <a:rPr lang="en-US" sz="1500" kern="1200" dirty="0"/>
            <a:t>The study identified several lncRNAs, miRNAs, and mRNAs that interact in the RCC </a:t>
          </a:r>
          <a:r>
            <a:rPr lang="en-US" sz="1500" kern="1200" dirty="0" err="1"/>
            <a:t>ceRNA</a:t>
          </a:r>
          <a:r>
            <a:rPr lang="en-US" sz="1500" kern="1200" dirty="0"/>
            <a:t> network. A sub </a:t>
          </a:r>
          <a:r>
            <a:rPr lang="en-US" sz="1500" kern="1200" dirty="0" err="1"/>
            <a:t>ceRNA</a:t>
          </a:r>
          <a:r>
            <a:rPr lang="en-US" sz="1500" kern="1200" dirty="0"/>
            <a:t> network was also formed</a:t>
          </a:r>
        </a:p>
      </dsp:txBody>
      <dsp:txXfrm>
        <a:off x="826732" y="898092"/>
        <a:ext cx="5887333" cy="715786"/>
      </dsp:txXfrm>
    </dsp:sp>
    <dsp:sp modelId="{39D09B0E-42E9-48A3-8831-9B7294327248}">
      <dsp:nvSpPr>
        <dsp:cNvPr id="0" name=""/>
        <dsp:cNvSpPr/>
      </dsp:nvSpPr>
      <dsp:spPr>
        <a:xfrm>
          <a:off x="0" y="1792825"/>
          <a:ext cx="6714066" cy="71578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05A3CF-1444-4BB6-B4DB-F456D15914E3}">
      <dsp:nvSpPr>
        <dsp:cNvPr id="0" name=""/>
        <dsp:cNvSpPr/>
      </dsp:nvSpPr>
      <dsp:spPr>
        <a:xfrm>
          <a:off x="216525" y="1953877"/>
          <a:ext cx="393682" cy="3936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86F7AB-5BA0-42CB-9322-F06B866DFC29}">
      <dsp:nvSpPr>
        <dsp:cNvPr id="0" name=""/>
        <dsp:cNvSpPr/>
      </dsp:nvSpPr>
      <dsp:spPr>
        <a:xfrm>
          <a:off x="826732" y="1792825"/>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666750">
            <a:lnSpc>
              <a:spcPct val="90000"/>
            </a:lnSpc>
            <a:spcBef>
              <a:spcPct val="0"/>
            </a:spcBef>
            <a:spcAft>
              <a:spcPct val="35000"/>
            </a:spcAft>
            <a:buNone/>
          </a:pPr>
          <a:r>
            <a:rPr lang="en-US" sz="1500" kern="1200"/>
            <a:t>including LINC00473 (down regulated), LINC00944 (up regulated), and LINC00982 (down regulated), </a:t>
          </a:r>
        </a:p>
      </dsp:txBody>
      <dsp:txXfrm>
        <a:off x="826732" y="1792825"/>
        <a:ext cx="5887333" cy="715786"/>
      </dsp:txXfrm>
    </dsp:sp>
    <dsp:sp modelId="{C3DC1AC9-2762-4AFC-B9B7-62ABF93B34F7}">
      <dsp:nvSpPr>
        <dsp:cNvPr id="0" name=""/>
        <dsp:cNvSpPr/>
      </dsp:nvSpPr>
      <dsp:spPr>
        <a:xfrm>
          <a:off x="0" y="2687558"/>
          <a:ext cx="6714066" cy="71578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AC7A38-C1B0-4A04-B2E4-C15FB45AD1FA}">
      <dsp:nvSpPr>
        <dsp:cNvPr id="0" name=""/>
        <dsp:cNvSpPr/>
      </dsp:nvSpPr>
      <dsp:spPr>
        <a:xfrm>
          <a:off x="216525" y="2848609"/>
          <a:ext cx="393682" cy="3936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58147A-11AF-4685-B229-E5720F0F9C12}">
      <dsp:nvSpPr>
        <dsp:cNvPr id="0" name=""/>
        <dsp:cNvSpPr/>
      </dsp:nvSpPr>
      <dsp:spPr>
        <a:xfrm>
          <a:off x="826732" y="2687558"/>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666750">
            <a:lnSpc>
              <a:spcPct val="90000"/>
            </a:lnSpc>
            <a:spcBef>
              <a:spcPct val="0"/>
            </a:spcBef>
            <a:spcAft>
              <a:spcPct val="35000"/>
            </a:spcAft>
            <a:buNone/>
          </a:pPr>
          <a:r>
            <a:rPr lang="en-US" sz="1500" kern="1200" dirty="0"/>
            <a:t>as well as miRNAs hsa-miR-140-5p (up regulated), hsa-miR-28-5p (up regulated), and hsa-miR-532-5p (down regulated)</a:t>
          </a:r>
        </a:p>
      </dsp:txBody>
      <dsp:txXfrm>
        <a:off x="826732" y="2687558"/>
        <a:ext cx="5887333" cy="715786"/>
      </dsp:txXfrm>
    </dsp:sp>
    <dsp:sp modelId="{0BCD2284-10FC-4FB1-9B30-7BA92170F3F5}">
      <dsp:nvSpPr>
        <dsp:cNvPr id="0" name=""/>
        <dsp:cNvSpPr/>
      </dsp:nvSpPr>
      <dsp:spPr>
        <a:xfrm>
          <a:off x="0" y="3582290"/>
          <a:ext cx="6714066" cy="71578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DBCF47-B3FE-4E22-A6E6-13F9397F39D2}">
      <dsp:nvSpPr>
        <dsp:cNvPr id="0" name=""/>
        <dsp:cNvSpPr/>
      </dsp:nvSpPr>
      <dsp:spPr>
        <a:xfrm>
          <a:off x="216525" y="3743342"/>
          <a:ext cx="393682" cy="3936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D3DD93-C584-4192-8CDB-7C50D7DBBBB4}">
      <dsp:nvSpPr>
        <dsp:cNvPr id="0" name=""/>
        <dsp:cNvSpPr/>
      </dsp:nvSpPr>
      <dsp:spPr>
        <a:xfrm>
          <a:off x="826732" y="3582290"/>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666750">
            <a:lnSpc>
              <a:spcPct val="90000"/>
            </a:lnSpc>
            <a:spcBef>
              <a:spcPct val="0"/>
            </a:spcBef>
            <a:spcAft>
              <a:spcPct val="35000"/>
            </a:spcAft>
            <a:buNone/>
          </a:pPr>
          <a:r>
            <a:rPr lang="en-US" sz="1500" kern="1200" dirty="0"/>
            <a:t>which were found to interact with the genes RGMA (up regulated), BSND (down regulated), and THSD4 (down regulated).</a:t>
          </a:r>
        </a:p>
      </dsp:txBody>
      <dsp:txXfrm>
        <a:off x="826732" y="3582290"/>
        <a:ext cx="5887333" cy="7157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35A1E1-2C09-9445-90CD-5763FC26A475}">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18C746-4A92-894F-A1DC-5C786FAADC92}">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This study is consistent with previous research on the role of lncRNAs in cancer.</a:t>
          </a:r>
        </a:p>
      </dsp:txBody>
      <dsp:txXfrm>
        <a:off x="0" y="531"/>
        <a:ext cx="10515600" cy="870055"/>
      </dsp:txXfrm>
    </dsp:sp>
    <dsp:sp modelId="{4E48E57B-673A-BD48-A805-57CD4BC9F84E}">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B45262-2E93-9A4D-AE38-0BD243424378}">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A study by (Chen &amp; Zheng, 2021) provided clinical and experimental evidence that </a:t>
          </a:r>
          <a:r>
            <a:rPr lang="en-US" sz="2000" b="1" kern="1200" dirty="0"/>
            <a:t>LINC00944</a:t>
          </a:r>
          <a:r>
            <a:rPr lang="en-US" sz="2000" kern="1200" dirty="0"/>
            <a:t> acts as an oncogene in RCC when up regulated.</a:t>
          </a:r>
        </a:p>
      </dsp:txBody>
      <dsp:txXfrm>
        <a:off x="0" y="870586"/>
        <a:ext cx="10515600" cy="870055"/>
      </dsp:txXfrm>
    </dsp:sp>
    <dsp:sp modelId="{9B3311DD-4A1D-8740-A3B6-8489013DD8A1}">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45CA04-D979-2747-AB53-36523CCBD1CE}">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According to (Li et al., 2021), downregulation of </a:t>
          </a:r>
          <a:r>
            <a:rPr lang="en-US" sz="2000" b="1" kern="1200" dirty="0"/>
            <a:t>LINC00473</a:t>
          </a:r>
          <a:r>
            <a:rPr lang="en-US" sz="2000" kern="1200" dirty="0"/>
            <a:t> plays an important role in the development of multiple human cancers, such as </a:t>
          </a:r>
          <a:r>
            <a:rPr lang="en-US" sz="2000" b="0" i="0" u="none" kern="1200" dirty="0"/>
            <a:t>lung cancer, gastric cancer, and colorectal cancer</a:t>
          </a:r>
        </a:p>
      </dsp:txBody>
      <dsp:txXfrm>
        <a:off x="0" y="1740641"/>
        <a:ext cx="10515600" cy="870055"/>
      </dsp:txXfrm>
    </dsp:sp>
    <dsp:sp modelId="{036046E4-62D5-6A43-919E-03B476E8AC87}">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6313E8-0D1E-C742-9907-D09A7F9193A2}">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LINC00982</a:t>
          </a:r>
          <a:r>
            <a:rPr lang="en-US" sz="2000" kern="1200" dirty="0"/>
            <a:t> has been found to regulate cell proliferation in various types of cancer, including gastric cancer (Fei et al., 2016), breast cancer (Chi et al., 2022), and RCC (Zhang et al., 2019).</a:t>
          </a:r>
        </a:p>
      </dsp:txBody>
      <dsp:txXfrm>
        <a:off x="0" y="2610696"/>
        <a:ext cx="10515600" cy="870055"/>
      </dsp:txXfrm>
    </dsp:sp>
    <dsp:sp modelId="{FD7F59F7-1739-6C49-BC7E-FD4953989D25}">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7C5891-2CA2-B24D-8052-0B0D7CA728D7}">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These findings suggest that lncRNAs may be promising biomarkers and therapeutic targets for RCC.</a:t>
          </a:r>
        </a:p>
      </dsp:txBody>
      <dsp:txXfrm>
        <a:off x="0" y="3480751"/>
        <a:ext cx="10515600" cy="8700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E190C-0B65-1A49-B578-0578AC1BF994}">
      <dsp:nvSpPr>
        <dsp:cNvPr id="0" name=""/>
        <dsp:cNvSpPr/>
      </dsp:nvSpPr>
      <dsp:spPr>
        <a:xfrm>
          <a:off x="0" y="27684"/>
          <a:ext cx="10515600" cy="8108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 miRNAs obtained were found to be dysregulated and involved in many types of cancers, including RCC (Renal Cell Carcinoma) and others.</a:t>
          </a:r>
        </a:p>
      </dsp:txBody>
      <dsp:txXfrm>
        <a:off x="39580" y="67264"/>
        <a:ext cx="10436440" cy="731649"/>
      </dsp:txXfrm>
    </dsp:sp>
    <dsp:sp modelId="{6B5DB9D6-D6C1-1C44-86AF-563CA43491A5}">
      <dsp:nvSpPr>
        <dsp:cNvPr id="0" name=""/>
        <dsp:cNvSpPr/>
      </dsp:nvSpPr>
      <dsp:spPr>
        <a:xfrm>
          <a:off x="0" y="898974"/>
          <a:ext cx="10515600" cy="81080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miR-140-5p</a:t>
          </a:r>
          <a:r>
            <a:rPr lang="en-US" sz="2100" kern="1200" dirty="0"/>
            <a:t> up regulation was involved in the case of lung cancer invasion and tumor progression (</a:t>
          </a:r>
          <a:r>
            <a:rPr lang="en-US" sz="2100" kern="1200" dirty="0" err="1"/>
            <a:t>Flamini</a:t>
          </a:r>
          <a:r>
            <a:rPr lang="en-US" sz="2100" kern="1200" dirty="0"/>
            <a:t> et al, 2017).</a:t>
          </a:r>
        </a:p>
      </dsp:txBody>
      <dsp:txXfrm>
        <a:off x="39580" y="938554"/>
        <a:ext cx="10436440" cy="731649"/>
      </dsp:txXfrm>
    </dsp:sp>
    <dsp:sp modelId="{9D26692A-7566-684F-BFEB-E018890AD3D6}">
      <dsp:nvSpPr>
        <dsp:cNvPr id="0" name=""/>
        <dsp:cNvSpPr/>
      </dsp:nvSpPr>
      <dsp:spPr>
        <a:xfrm>
          <a:off x="0" y="1770264"/>
          <a:ext cx="10515600" cy="81080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miR-28-5p</a:t>
          </a:r>
          <a:r>
            <a:rPr lang="en-US" sz="2100" kern="1200" dirty="0"/>
            <a:t> upregulation promoted the progression of ovarian cancer cell cycle, proliferation, migration, and invasion (Xu et al, 2017).</a:t>
          </a:r>
        </a:p>
      </dsp:txBody>
      <dsp:txXfrm>
        <a:off x="39580" y="1809844"/>
        <a:ext cx="10436440" cy="731649"/>
      </dsp:txXfrm>
    </dsp:sp>
    <dsp:sp modelId="{3CA4F41B-1DAF-C64D-AEF5-7EA51690C3D0}">
      <dsp:nvSpPr>
        <dsp:cNvPr id="0" name=""/>
        <dsp:cNvSpPr/>
      </dsp:nvSpPr>
      <dsp:spPr>
        <a:xfrm>
          <a:off x="0" y="2641554"/>
          <a:ext cx="10515600" cy="81080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miR-532-5p </a:t>
          </a:r>
          <a:r>
            <a:rPr lang="en-US" sz="2100" kern="1200" dirty="0"/>
            <a:t>was heavily downregulated and found to inhibit RCC cell proliferation when overexpressed, while knockdown of miR-532-5p promoted cell proliferation (</a:t>
          </a:r>
          <a:r>
            <a:rPr lang="en-US" sz="2100" kern="1200" dirty="0" err="1"/>
            <a:t>Zhai</a:t>
          </a:r>
          <a:r>
            <a:rPr lang="en-US" sz="2100" kern="1200" dirty="0"/>
            <a:t> et al, 2018).</a:t>
          </a:r>
        </a:p>
      </dsp:txBody>
      <dsp:txXfrm>
        <a:off x="39580" y="2681134"/>
        <a:ext cx="10436440" cy="731649"/>
      </dsp:txXfrm>
    </dsp:sp>
    <dsp:sp modelId="{8B6C999E-A2AB-334A-9A88-0746A6354ED6}">
      <dsp:nvSpPr>
        <dsp:cNvPr id="0" name=""/>
        <dsp:cNvSpPr/>
      </dsp:nvSpPr>
      <dsp:spPr>
        <a:xfrm>
          <a:off x="0" y="3512844"/>
          <a:ext cx="10515600" cy="81080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These findings suggest the potential of these miRNAs as therapeutic targets for cancer treatment.</a:t>
          </a:r>
        </a:p>
      </dsp:txBody>
      <dsp:txXfrm>
        <a:off x="39580" y="3552424"/>
        <a:ext cx="10436440" cy="7316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1912C-F03D-458B-9223-89FC1E4CE997}">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A69867-92E2-4422-A117-DB31FD56EDEC}">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12124-E06B-4322-8078-A13A8CE816CB}">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11200">
            <a:lnSpc>
              <a:spcPct val="100000"/>
            </a:lnSpc>
            <a:spcBef>
              <a:spcPct val="0"/>
            </a:spcBef>
            <a:spcAft>
              <a:spcPct val="35000"/>
            </a:spcAft>
            <a:buNone/>
          </a:pPr>
          <a:r>
            <a:rPr lang="en-US" sz="1600" kern="1200"/>
            <a:t>Considering the genes, The RGMA gene, also known as RGM domain family member A, is a gene that encodes the Repulsive Guidance Molecule A (RGMA) protein. </a:t>
          </a:r>
        </a:p>
      </dsp:txBody>
      <dsp:txXfrm>
        <a:off x="1057183" y="1805"/>
        <a:ext cx="9458416" cy="915310"/>
      </dsp:txXfrm>
    </dsp:sp>
    <dsp:sp modelId="{253E856B-AD80-44C5-8389-9308219DC467}">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FB3AD7-F96D-4BD9-B3ED-7D6D70A7CCD3}">
      <dsp:nvSpPr>
        <dsp:cNvPr id="0" name=""/>
        <dsp:cNvSpPr/>
      </dsp:nvSpPr>
      <dsp:spPr>
        <a:xfrm>
          <a:off x="276881" y="1351889"/>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C7DE4A-8011-428E-ACB6-580EDC1A2527}">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11200">
            <a:lnSpc>
              <a:spcPct val="100000"/>
            </a:lnSpc>
            <a:spcBef>
              <a:spcPct val="0"/>
            </a:spcBef>
            <a:spcAft>
              <a:spcPct val="35000"/>
            </a:spcAft>
            <a:buNone/>
          </a:pPr>
          <a:r>
            <a:rPr lang="en-US" sz="1600" kern="1200" dirty="0"/>
            <a:t>RGMA is a protein that is involved in the regulation of neuronal growth and guidance during embryonic development. In addition to its role in neuronal development, RGMA has also been implicated in the regulation of angiogenesis, which is the formation of new blood vessels from pre-existing ones.</a:t>
          </a:r>
        </a:p>
      </dsp:txBody>
      <dsp:txXfrm>
        <a:off x="1057183" y="1145944"/>
        <a:ext cx="9458416" cy="915310"/>
      </dsp:txXfrm>
    </dsp:sp>
    <dsp:sp modelId="{8C67822A-C6A6-4654-BED8-5AC4EA1FC19C}">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BE8356-E447-43CF-9277-E22CEA993C41}">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3179FC-9F35-48F1-A29C-BFD7FE22A53D}">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11200">
            <a:lnSpc>
              <a:spcPct val="100000"/>
            </a:lnSpc>
            <a:spcBef>
              <a:spcPct val="0"/>
            </a:spcBef>
            <a:spcAft>
              <a:spcPct val="35000"/>
            </a:spcAft>
            <a:buNone/>
          </a:pPr>
          <a:r>
            <a:rPr lang="en-US" sz="1600" kern="1200" dirty="0"/>
            <a:t>RGMA has been identified as a potential oncogene in various types of cancer. Regarding its association with cancer, some studies have suggested that RGMA upregulation may have pro tumorigenic effects, like in the case of colorectal cancer (Chan et al,  2008), and promote tumor cell migration and invasion. </a:t>
          </a:r>
        </a:p>
      </dsp:txBody>
      <dsp:txXfrm>
        <a:off x="1057183" y="2290082"/>
        <a:ext cx="9458416" cy="915310"/>
      </dsp:txXfrm>
    </dsp:sp>
    <dsp:sp modelId="{7F675112-4AF3-1343-ABAA-7383BB89B93C}">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79888F-15F9-CB40-95BF-EF26971075B5}">
      <dsp:nvSpPr>
        <dsp:cNvPr id="0" name=""/>
        <dsp:cNvSpPr/>
      </dsp:nvSpPr>
      <dsp:spPr>
        <a:xfrm>
          <a:off x="276881" y="3640166"/>
          <a:ext cx="503420" cy="503420"/>
        </a:xfrm>
        <a:prstGeom prst="rect">
          <a:avLst/>
        </a:prstGeom>
        <a:blipFill>
          <a:blip xmlns:r="http://schemas.openxmlformats.org/officeDocument/2006/relationships"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a:blip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CB47EE-71EA-2743-AA8D-0479174DFC77}">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11200">
            <a:lnSpc>
              <a:spcPct val="100000"/>
            </a:lnSpc>
            <a:spcBef>
              <a:spcPct val="0"/>
            </a:spcBef>
            <a:spcAft>
              <a:spcPct val="35000"/>
            </a:spcAft>
            <a:buNone/>
          </a:pPr>
          <a:r>
            <a:rPr lang="en-US" sz="1600" kern="1200" dirty="0"/>
            <a:t>In the context of renal cell carcinoma, the upregulation of RGMA could suggest a potential role for this protein in promoting tumor growth and metastasis. </a:t>
          </a:r>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1DB395-AE2F-9847-A7DD-0928BA905D8F}" type="datetimeFigureOut">
              <a:rPr lang="en-LB" smtClean="0"/>
              <a:t>13/05/2023</a:t>
            </a:fld>
            <a:endParaRPr lang="en-L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02E1B4-302B-A042-95FF-A336BB762A7E}" type="slidenum">
              <a:rPr lang="en-LB" smtClean="0"/>
              <a:t>‹#›</a:t>
            </a:fld>
            <a:endParaRPr lang="en-LB"/>
          </a:p>
        </p:txBody>
      </p:sp>
    </p:spTree>
    <p:extLst>
      <p:ext uri="{BB962C8B-B14F-4D97-AF65-F5344CB8AC3E}">
        <p14:creationId xmlns:p14="http://schemas.microsoft.com/office/powerpoint/2010/main" val="313010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B" dirty="0"/>
          </a:p>
        </p:txBody>
      </p:sp>
      <p:sp>
        <p:nvSpPr>
          <p:cNvPr id="4" name="Slide Number Placeholder 3"/>
          <p:cNvSpPr>
            <a:spLocks noGrp="1"/>
          </p:cNvSpPr>
          <p:nvPr>
            <p:ph type="sldNum" sz="quarter" idx="5"/>
          </p:nvPr>
        </p:nvSpPr>
        <p:spPr/>
        <p:txBody>
          <a:bodyPr/>
          <a:lstStyle/>
          <a:p>
            <a:fld id="{6002E1B4-302B-A042-95FF-A336BB762A7E}" type="slidenum">
              <a:rPr lang="en-LB" smtClean="0"/>
              <a:t>28</a:t>
            </a:fld>
            <a:endParaRPr lang="en-LB"/>
          </a:p>
        </p:txBody>
      </p:sp>
    </p:spTree>
    <p:extLst>
      <p:ext uri="{BB962C8B-B14F-4D97-AF65-F5344CB8AC3E}">
        <p14:creationId xmlns:p14="http://schemas.microsoft.com/office/powerpoint/2010/main" val="3206093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47BBF-FDDC-6B5C-42F9-B7E0466939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B"/>
          </a:p>
        </p:txBody>
      </p:sp>
      <p:sp>
        <p:nvSpPr>
          <p:cNvPr id="3" name="Subtitle 2">
            <a:extLst>
              <a:ext uri="{FF2B5EF4-FFF2-40B4-BE49-F238E27FC236}">
                <a16:creationId xmlns:a16="http://schemas.microsoft.com/office/drawing/2014/main" id="{EF2AC92B-02E7-E850-206E-A510F5CA24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B"/>
          </a:p>
        </p:txBody>
      </p:sp>
      <p:sp>
        <p:nvSpPr>
          <p:cNvPr id="4" name="Date Placeholder 3">
            <a:extLst>
              <a:ext uri="{FF2B5EF4-FFF2-40B4-BE49-F238E27FC236}">
                <a16:creationId xmlns:a16="http://schemas.microsoft.com/office/drawing/2014/main" id="{EBA33D6A-4B9D-DDD7-17D1-95E17B1ADA30}"/>
              </a:ext>
            </a:extLst>
          </p:cNvPr>
          <p:cNvSpPr>
            <a:spLocks noGrp="1"/>
          </p:cNvSpPr>
          <p:nvPr>
            <p:ph type="dt" sz="half" idx="10"/>
          </p:nvPr>
        </p:nvSpPr>
        <p:spPr/>
        <p:txBody>
          <a:bodyPr/>
          <a:lstStyle/>
          <a:p>
            <a:fld id="{9F98BF82-8C84-324F-86B0-37A57B131AD2}" type="datetimeFigureOut">
              <a:rPr lang="en-LB" smtClean="0"/>
              <a:t>13/05/2023</a:t>
            </a:fld>
            <a:endParaRPr lang="en-LB"/>
          </a:p>
        </p:txBody>
      </p:sp>
      <p:sp>
        <p:nvSpPr>
          <p:cNvPr id="5" name="Footer Placeholder 4">
            <a:extLst>
              <a:ext uri="{FF2B5EF4-FFF2-40B4-BE49-F238E27FC236}">
                <a16:creationId xmlns:a16="http://schemas.microsoft.com/office/drawing/2014/main" id="{4E61D398-C77B-F190-355C-5B723070B6FD}"/>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5B2ECA96-8A29-958D-06DC-10CB4D98D7A8}"/>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1379795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C2DDB-0A32-E71F-D91E-36FD3FD98FE8}"/>
              </a:ext>
            </a:extLst>
          </p:cNvPr>
          <p:cNvSpPr>
            <a:spLocks noGrp="1"/>
          </p:cNvSpPr>
          <p:nvPr>
            <p:ph type="title"/>
          </p:nvPr>
        </p:nvSpPr>
        <p:spPr/>
        <p:txBody>
          <a:bodyPr/>
          <a:lstStyle/>
          <a:p>
            <a:r>
              <a:rPr lang="en-US"/>
              <a:t>Click to edit Master title style</a:t>
            </a:r>
            <a:endParaRPr lang="en-LB"/>
          </a:p>
        </p:txBody>
      </p:sp>
      <p:sp>
        <p:nvSpPr>
          <p:cNvPr id="3" name="Vertical Text Placeholder 2">
            <a:extLst>
              <a:ext uri="{FF2B5EF4-FFF2-40B4-BE49-F238E27FC236}">
                <a16:creationId xmlns:a16="http://schemas.microsoft.com/office/drawing/2014/main" id="{8344693D-95A3-5679-E32A-852FFA443F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Date Placeholder 3">
            <a:extLst>
              <a:ext uri="{FF2B5EF4-FFF2-40B4-BE49-F238E27FC236}">
                <a16:creationId xmlns:a16="http://schemas.microsoft.com/office/drawing/2014/main" id="{34B3F918-721A-D268-27EF-3C331188CFEB}"/>
              </a:ext>
            </a:extLst>
          </p:cNvPr>
          <p:cNvSpPr>
            <a:spLocks noGrp="1"/>
          </p:cNvSpPr>
          <p:nvPr>
            <p:ph type="dt" sz="half" idx="10"/>
          </p:nvPr>
        </p:nvSpPr>
        <p:spPr/>
        <p:txBody>
          <a:bodyPr/>
          <a:lstStyle/>
          <a:p>
            <a:fld id="{9F98BF82-8C84-324F-86B0-37A57B131AD2}" type="datetimeFigureOut">
              <a:rPr lang="en-LB" smtClean="0"/>
              <a:t>13/05/2023</a:t>
            </a:fld>
            <a:endParaRPr lang="en-LB"/>
          </a:p>
        </p:txBody>
      </p:sp>
      <p:sp>
        <p:nvSpPr>
          <p:cNvPr id="5" name="Footer Placeholder 4">
            <a:extLst>
              <a:ext uri="{FF2B5EF4-FFF2-40B4-BE49-F238E27FC236}">
                <a16:creationId xmlns:a16="http://schemas.microsoft.com/office/drawing/2014/main" id="{62A5DDCE-A887-C0F1-AB0B-42B0B0C4A0E3}"/>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855C9EC1-82AB-C0F4-E433-329A7E1EB50B}"/>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2543691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61979C-77D5-808C-F126-4DB3250B69A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B"/>
          </a:p>
        </p:txBody>
      </p:sp>
      <p:sp>
        <p:nvSpPr>
          <p:cNvPr id="3" name="Vertical Text Placeholder 2">
            <a:extLst>
              <a:ext uri="{FF2B5EF4-FFF2-40B4-BE49-F238E27FC236}">
                <a16:creationId xmlns:a16="http://schemas.microsoft.com/office/drawing/2014/main" id="{A3DA6172-167C-DDB0-1E84-1096FB37AE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Date Placeholder 3">
            <a:extLst>
              <a:ext uri="{FF2B5EF4-FFF2-40B4-BE49-F238E27FC236}">
                <a16:creationId xmlns:a16="http://schemas.microsoft.com/office/drawing/2014/main" id="{2DE13E91-F88A-BDCC-3019-3CF67BB04F36}"/>
              </a:ext>
            </a:extLst>
          </p:cNvPr>
          <p:cNvSpPr>
            <a:spLocks noGrp="1"/>
          </p:cNvSpPr>
          <p:nvPr>
            <p:ph type="dt" sz="half" idx="10"/>
          </p:nvPr>
        </p:nvSpPr>
        <p:spPr/>
        <p:txBody>
          <a:bodyPr/>
          <a:lstStyle/>
          <a:p>
            <a:fld id="{9F98BF82-8C84-324F-86B0-37A57B131AD2}" type="datetimeFigureOut">
              <a:rPr lang="en-LB" smtClean="0"/>
              <a:t>13/05/2023</a:t>
            </a:fld>
            <a:endParaRPr lang="en-LB"/>
          </a:p>
        </p:txBody>
      </p:sp>
      <p:sp>
        <p:nvSpPr>
          <p:cNvPr id="5" name="Footer Placeholder 4">
            <a:extLst>
              <a:ext uri="{FF2B5EF4-FFF2-40B4-BE49-F238E27FC236}">
                <a16:creationId xmlns:a16="http://schemas.microsoft.com/office/drawing/2014/main" id="{100C4C00-2B0E-8FC0-85F7-A2C60B40D9FE}"/>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F7FF477B-3860-5FC1-862D-B6A6E34A7568}"/>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2368274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5DCB-C6E3-8216-97FC-92AAD6E65647}"/>
              </a:ext>
            </a:extLst>
          </p:cNvPr>
          <p:cNvSpPr>
            <a:spLocks noGrp="1"/>
          </p:cNvSpPr>
          <p:nvPr>
            <p:ph type="title"/>
          </p:nvPr>
        </p:nvSpPr>
        <p:spPr/>
        <p:txBody>
          <a:bodyPr/>
          <a:lstStyle/>
          <a:p>
            <a:r>
              <a:rPr lang="en-US"/>
              <a:t>Click to edit Master title style</a:t>
            </a:r>
            <a:endParaRPr lang="en-LB"/>
          </a:p>
        </p:txBody>
      </p:sp>
      <p:sp>
        <p:nvSpPr>
          <p:cNvPr id="3" name="Content Placeholder 2">
            <a:extLst>
              <a:ext uri="{FF2B5EF4-FFF2-40B4-BE49-F238E27FC236}">
                <a16:creationId xmlns:a16="http://schemas.microsoft.com/office/drawing/2014/main" id="{1C5CE6AB-B146-BF97-A439-A69AE1FCC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Date Placeholder 3">
            <a:extLst>
              <a:ext uri="{FF2B5EF4-FFF2-40B4-BE49-F238E27FC236}">
                <a16:creationId xmlns:a16="http://schemas.microsoft.com/office/drawing/2014/main" id="{88FA2C30-9F5D-0530-20A2-C32E929FE056}"/>
              </a:ext>
            </a:extLst>
          </p:cNvPr>
          <p:cNvSpPr>
            <a:spLocks noGrp="1"/>
          </p:cNvSpPr>
          <p:nvPr>
            <p:ph type="dt" sz="half" idx="10"/>
          </p:nvPr>
        </p:nvSpPr>
        <p:spPr/>
        <p:txBody>
          <a:bodyPr/>
          <a:lstStyle/>
          <a:p>
            <a:fld id="{9F98BF82-8C84-324F-86B0-37A57B131AD2}" type="datetimeFigureOut">
              <a:rPr lang="en-LB" smtClean="0"/>
              <a:t>13/05/2023</a:t>
            </a:fld>
            <a:endParaRPr lang="en-LB"/>
          </a:p>
        </p:txBody>
      </p:sp>
      <p:sp>
        <p:nvSpPr>
          <p:cNvPr id="5" name="Footer Placeholder 4">
            <a:extLst>
              <a:ext uri="{FF2B5EF4-FFF2-40B4-BE49-F238E27FC236}">
                <a16:creationId xmlns:a16="http://schemas.microsoft.com/office/drawing/2014/main" id="{4BEB8E02-8031-D5BD-D4FA-DA11EE8CCAAB}"/>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B1771321-BF5D-FB4F-F996-5EFE7EF845B3}"/>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2981690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102C-97B2-1D30-4B6F-256F079406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B"/>
          </a:p>
        </p:txBody>
      </p:sp>
      <p:sp>
        <p:nvSpPr>
          <p:cNvPr id="3" name="Text Placeholder 2">
            <a:extLst>
              <a:ext uri="{FF2B5EF4-FFF2-40B4-BE49-F238E27FC236}">
                <a16:creationId xmlns:a16="http://schemas.microsoft.com/office/drawing/2014/main" id="{09F99849-467B-17DB-ADDB-D847980007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D7F1B6-8C2F-3A82-0670-93C1E67F86D3}"/>
              </a:ext>
            </a:extLst>
          </p:cNvPr>
          <p:cNvSpPr>
            <a:spLocks noGrp="1"/>
          </p:cNvSpPr>
          <p:nvPr>
            <p:ph type="dt" sz="half" idx="10"/>
          </p:nvPr>
        </p:nvSpPr>
        <p:spPr/>
        <p:txBody>
          <a:bodyPr/>
          <a:lstStyle/>
          <a:p>
            <a:fld id="{9F98BF82-8C84-324F-86B0-37A57B131AD2}" type="datetimeFigureOut">
              <a:rPr lang="en-LB" smtClean="0"/>
              <a:t>13/05/2023</a:t>
            </a:fld>
            <a:endParaRPr lang="en-LB"/>
          </a:p>
        </p:txBody>
      </p:sp>
      <p:sp>
        <p:nvSpPr>
          <p:cNvPr id="5" name="Footer Placeholder 4">
            <a:extLst>
              <a:ext uri="{FF2B5EF4-FFF2-40B4-BE49-F238E27FC236}">
                <a16:creationId xmlns:a16="http://schemas.microsoft.com/office/drawing/2014/main" id="{23A990B5-D408-BBE6-FE1D-C63DCB4F7C00}"/>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09D51142-EC9A-E734-24BE-FDE372897FA4}"/>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3048747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83DB3-EFA9-4AE9-DE77-61869B67629D}"/>
              </a:ext>
            </a:extLst>
          </p:cNvPr>
          <p:cNvSpPr>
            <a:spLocks noGrp="1"/>
          </p:cNvSpPr>
          <p:nvPr>
            <p:ph type="title"/>
          </p:nvPr>
        </p:nvSpPr>
        <p:spPr/>
        <p:txBody>
          <a:bodyPr/>
          <a:lstStyle/>
          <a:p>
            <a:r>
              <a:rPr lang="en-US"/>
              <a:t>Click to edit Master title style</a:t>
            </a:r>
            <a:endParaRPr lang="en-LB"/>
          </a:p>
        </p:txBody>
      </p:sp>
      <p:sp>
        <p:nvSpPr>
          <p:cNvPr id="3" name="Content Placeholder 2">
            <a:extLst>
              <a:ext uri="{FF2B5EF4-FFF2-40B4-BE49-F238E27FC236}">
                <a16:creationId xmlns:a16="http://schemas.microsoft.com/office/drawing/2014/main" id="{1D703DEC-CA13-ECED-6E96-8BC0A0E61C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Content Placeholder 3">
            <a:extLst>
              <a:ext uri="{FF2B5EF4-FFF2-40B4-BE49-F238E27FC236}">
                <a16:creationId xmlns:a16="http://schemas.microsoft.com/office/drawing/2014/main" id="{AA4B08FD-C12D-7121-CD21-5530CD23B0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5" name="Date Placeholder 4">
            <a:extLst>
              <a:ext uri="{FF2B5EF4-FFF2-40B4-BE49-F238E27FC236}">
                <a16:creationId xmlns:a16="http://schemas.microsoft.com/office/drawing/2014/main" id="{726475D3-F253-FD1D-503D-86FF454525FF}"/>
              </a:ext>
            </a:extLst>
          </p:cNvPr>
          <p:cNvSpPr>
            <a:spLocks noGrp="1"/>
          </p:cNvSpPr>
          <p:nvPr>
            <p:ph type="dt" sz="half" idx="10"/>
          </p:nvPr>
        </p:nvSpPr>
        <p:spPr/>
        <p:txBody>
          <a:bodyPr/>
          <a:lstStyle/>
          <a:p>
            <a:fld id="{9F98BF82-8C84-324F-86B0-37A57B131AD2}" type="datetimeFigureOut">
              <a:rPr lang="en-LB" smtClean="0"/>
              <a:t>13/05/2023</a:t>
            </a:fld>
            <a:endParaRPr lang="en-LB"/>
          </a:p>
        </p:txBody>
      </p:sp>
      <p:sp>
        <p:nvSpPr>
          <p:cNvPr id="6" name="Footer Placeholder 5">
            <a:extLst>
              <a:ext uri="{FF2B5EF4-FFF2-40B4-BE49-F238E27FC236}">
                <a16:creationId xmlns:a16="http://schemas.microsoft.com/office/drawing/2014/main" id="{C6FE9E3C-E765-07C9-7D9D-450C3F68CBD3}"/>
              </a:ext>
            </a:extLst>
          </p:cNvPr>
          <p:cNvSpPr>
            <a:spLocks noGrp="1"/>
          </p:cNvSpPr>
          <p:nvPr>
            <p:ph type="ftr" sz="quarter" idx="11"/>
          </p:nvPr>
        </p:nvSpPr>
        <p:spPr/>
        <p:txBody>
          <a:bodyPr/>
          <a:lstStyle/>
          <a:p>
            <a:endParaRPr lang="en-LB"/>
          </a:p>
        </p:txBody>
      </p:sp>
      <p:sp>
        <p:nvSpPr>
          <p:cNvPr id="7" name="Slide Number Placeholder 6">
            <a:extLst>
              <a:ext uri="{FF2B5EF4-FFF2-40B4-BE49-F238E27FC236}">
                <a16:creationId xmlns:a16="http://schemas.microsoft.com/office/drawing/2014/main" id="{36830F2D-AFC5-A0FC-0B5C-9C49B08A943F}"/>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1969486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2F3D-6674-C920-DC88-B20D7A2211A6}"/>
              </a:ext>
            </a:extLst>
          </p:cNvPr>
          <p:cNvSpPr>
            <a:spLocks noGrp="1"/>
          </p:cNvSpPr>
          <p:nvPr>
            <p:ph type="title"/>
          </p:nvPr>
        </p:nvSpPr>
        <p:spPr>
          <a:xfrm>
            <a:off x="839788" y="365125"/>
            <a:ext cx="10515600" cy="1325563"/>
          </a:xfrm>
        </p:spPr>
        <p:txBody>
          <a:bodyPr/>
          <a:lstStyle/>
          <a:p>
            <a:r>
              <a:rPr lang="en-US"/>
              <a:t>Click to edit Master title style</a:t>
            </a:r>
            <a:endParaRPr lang="en-LB"/>
          </a:p>
        </p:txBody>
      </p:sp>
      <p:sp>
        <p:nvSpPr>
          <p:cNvPr id="3" name="Text Placeholder 2">
            <a:extLst>
              <a:ext uri="{FF2B5EF4-FFF2-40B4-BE49-F238E27FC236}">
                <a16:creationId xmlns:a16="http://schemas.microsoft.com/office/drawing/2014/main" id="{863342F9-0126-F17E-A6AB-84A0DA742D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5F25BA-E1D9-C657-D43C-96CF798704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5" name="Text Placeholder 4">
            <a:extLst>
              <a:ext uri="{FF2B5EF4-FFF2-40B4-BE49-F238E27FC236}">
                <a16:creationId xmlns:a16="http://schemas.microsoft.com/office/drawing/2014/main" id="{39B7723F-454A-1CD6-8F31-D79EAB40C8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50E60C-EE87-8396-0B6F-8A5E152088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7" name="Date Placeholder 6">
            <a:extLst>
              <a:ext uri="{FF2B5EF4-FFF2-40B4-BE49-F238E27FC236}">
                <a16:creationId xmlns:a16="http://schemas.microsoft.com/office/drawing/2014/main" id="{BDA9715B-A8DC-6C74-3704-6E23C7EB9129}"/>
              </a:ext>
            </a:extLst>
          </p:cNvPr>
          <p:cNvSpPr>
            <a:spLocks noGrp="1"/>
          </p:cNvSpPr>
          <p:nvPr>
            <p:ph type="dt" sz="half" idx="10"/>
          </p:nvPr>
        </p:nvSpPr>
        <p:spPr/>
        <p:txBody>
          <a:bodyPr/>
          <a:lstStyle/>
          <a:p>
            <a:fld id="{9F98BF82-8C84-324F-86B0-37A57B131AD2}" type="datetimeFigureOut">
              <a:rPr lang="en-LB" smtClean="0"/>
              <a:t>13/05/2023</a:t>
            </a:fld>
            <a:endParaRPr lang="en-LB"/>
          </a:p>
        </p:txBody>
      </p:sp>
      <p:sp>
        <p:nvSpPr>
          <p:cNvPr id="8" name="Footer Placeholder 7">
            <a:extLst>
              <a:ext uri="{FF2B5EF4-FFF2-40B4-BE49-F238E27FC236}">
                <a16:creationId xmlns:a16="http://schemas.microsoft.com/office/drawing/2014/main" id="{2453D8A1-2441-9AC3-C074-441EBC4490C7}"/>
              </a:ext>
            </a:extLst>
          </p:cNvPr>
          <p:cNvSpPr>
            <a:spLocks noGrp="1"/>
          </p:cNvSpPr>
          <p:nvPr>
            <p:ph type="ftr" sz="quarter" idx="11"/>
          </p:nvPr>
        </p:nvSpPr>
        <p:spPr/>
        <p:txBody>
          <a:bodyPr/>
          <a:lstStyle/>
          <a:p>
            <a:endParaRPr lang="en-LB"/>
          </a:p>
        </p:txBody>
      </p:sp>
      <p:sp>
        <p:nvSpPr>
          <p:cNvPr id="9" name="Slide Number Placeholder 8">
            <a:extLst>
              <a:ext uri="{FF2B5EF4-FFF2-40B4-BE49-F238E27FC236}">
                <a16:creationId xmlns:a16="http://schemas.microsoft.com/office/drawing/2014/main" id="{9D407CC0-D73A-B37C-FEEE-A1666425A69C}"/>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1502186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403CA-8659-2FC0-F648-68EF9E60CF39}"/>
              </a:ext>
            </a:extLst>
          </p:cNvPr>
          <p:cNvSpPr>
            <a:spLocks noGrp="1"/>
          </p:cNvSpPr>
          <p:nvPr>
            <p:ph type="title"/>
          </p:nvPr>
        </p:nvSpPr>
        <p:spPr/>
        <p:txBody>
          <a:bodyPr/>
          <a:lstStyle/>
          <a:p>
            <a:r>
              <a:rPr lang="en-US"/>
              <a:t>Click to edit Master title style</a:t>
            </a:r>
            <a:endParaRPr lang="en-LB"/>
          </a:p>
        </p:txBody>
      </p:sp>
      <p:sp>
        <p:nvSpPr>
          <p:cNvPr id="3" name="Date Placeholder 2">
            <a:extLst>
              <a:ext uri="{FF2B5EF4-FFF2-40B4-BE49-F238E27FC236}">
                <a16:creationId xmlns:a16="http://schemas.microsoft.com/office/drawing/2014/main" id="{DFB37782-BAA1-4A7E-8803-98E225B64416}"/>
              </a:ext>
            </a:extLst>
          </p:cNvPr>
          <p:cNvSpPr>
            <a:spLocks noGrp="1"/>
          </p:cNvSpPr>
          <p:nvPr>
            <p:ph type="dt" sz="half" idx="10"/>
          </p:nvPr>
        </p:nvSpPr>
        <p:spPr/>
        <p:txBody>
          <a:bodyPr/>
          <a:lstStyle/>
          <a:p>
            <a:fld id="{9F98BF82-8C84-324F-86B0-37A57B131AD2}" type="datetimeFigureOut">
              <a:rPr lang="en-LB" smtClean="0"/>
              <a:t>13/05/2023</a:t>
            </a:fld>
            <a:endParaRPr lang="en-LB"/>
          </a:p>
        </p:txBody>
      </p:sp>
      <p:sp>
        <p:nvSpPr>
          <p:cNvPr id="4" name="Footer Placeholder 3">
            <a:extLst>
              <a:ext uri="{FF2B5EF4-FFF2-40B4-BE49-F238E27FC236}">
                <a16:creationId xmlns:a16="http://schemas.microsoft.com/office/drawing/2014/main" id="{715218CE-4A56-3D4B-5757-B449C4974C5E}"/>
              </a:ext>
            </a:extLst>
          </p:cNvPr>
          <p:cNvSpPr>
            <a:spLocks noGrp="1"/>
          </p:cNvSpPr>
          <p:nvPr>
            <p:ph type="ftr" sz="quarter" idx="11"/>
          </p:nvPr>
        </p:nvSpPr>
        <p:spPr/>
        <p:txBody>
          <a:bodyPr/>
          <a:lstStyle/>
          <a:p>
            <a:endParaRPr lang="en-LB"/>
          </a:p>
        </p:txBody>
      </p:sp>
      <p:sp>
        <p:nvSpPr>
          <p:cNvPr id="5" name="Slide Number Placeholder 4">
            <a:extLst>
              <a:ext uri="{FF2B5EF4-FFF2-40B4-BE49-F238E27FC236}">
                <a16:creationId xmlns:a16="http://schemas.microsoft.com/office/drawing/2014/main" id="{AD9BB09F-7F4F-9187-72F9-AD24D4F0BD9F}"/>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1794396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94CBA5-6158-A9B7-BF68-6C060849555A}"/>
              </a:ext>
            </a:extLst>
          </p:cNvPr>
          <p:cNvSpPr>
            <a:spLocks noGrp="1"/>
          </p:cNvSpPr>
          <p:nvPr>
            <p:ph type="dt" sz="half" idx="10"/>
          </p:nvPr>
        </p:nvSpPr>
        <p:spPr/>
        <p:txBody>
          <a:bodyPr/>
          <a:lstStyle/>
          <a:p>
            <a:fld id="{9F98BF82-8C84-324F-86B0-37A57B131AD2}" type="datetimeFigureOut">
              <a:rPr lang="en-LB" smtClean="0"/>
              <a:t>13/05/2023</a:t>
            </a:fld>
            <a:endParaRPr lang="en-LB"/>
          </a:p>
        </p:txBody>
      </p:sp>
      <p:sp>
        <p:nvSpPr>
          <p:cNvPr id="3" name="Footer Placeholder 2">
            <a:extLst>
              <a:ext uri="{FF2B5EF4-FFF2-40B4-BE49-F238E27FC236}">
                <a16:creationId xmlns:a16="http://schemas.microsoft.com/office/drawing/2014/main" id="{7AE06930-E817-844A-786B-15A75F5DE44F}"/>
              </a:ext>
            </a:extLst>
          </p:cNvPr>
          <p:cNvSpPr>
            <a:spLocks noGrp="1"/>
          </p:cNvSpPr>
          <p:nvPr>
            <p:ph type="ftr" sz="quarter" idx="11"/>
          </p:nvPr>
        </p:nvSpPr>
        <p:spPr/>
        <p:txBody>
          <a:bodyPr/>
          <a:lstStyle/>
          <a:p>
            <a:endParaRPr lang="en-LB"/>
          </a:p>
        </p:txBody>
      </p:sp>
      <p:sp>
        <p:nvSpPr>
          <p:cNvPr id="4" name="Slide Number Placeholder 3">
            <a:extLst>
              <a:ext uri="{FF2B5EF4-FFF2-40B4-BE49-F238E27FC236}">
                <a16:creationId xmlns:a16="http://schemas.microsoft.com/office/drawing/2014/main" id="{A4A966EF-E8F4-18E0-8E3E-758D673EA500}"/>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3061567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2287-9EEF-D664-A368-E9746E70F6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B"/>
          </a:p>
        </p:txBody>
      </p:sp>
      <p:sp>
        <p:nvSpPr>
          <p:cNvPr id="3" name="Content Placeholder 2">
            <a:extLst>
              <a:ext uri="{FF2B5EF4-FFF2-40B4-BE49-F238E27FC236}">
                <a16:creationId xmlns:a16="http://schemas.microsoft.com/office/drawing/2014/main" id="{8AA65405-CF35-2F9B-C32B-3121D77B45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Text Placeholder 3">
            <a:extLst>
              <a:ext uri="{FF2B5EF4-FFF2-40B4-BE49-F238E27FC236}">
                <a16:creationId xmlns:a16="http://schemas.microsoft.com/office/drawing/2014/main" id="{94F22DD7-EC86-0946-C036-0E645BA75B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437A09-CF01-3981-E3FA-409FFA05B895}"/>
              </a:ext>
            </a:extLst>
          </p:cNvPr>
          <p:cNvSpPr>
            <a:spLocks noGrp="1"/>
          </p:cNvSpPr>
          <p:nvPr>
            <p:ph type="dt" sz="half" idx="10"/>
          </p:nvPr>
        </p:nvSpPr>
        <p:spPr/>
        <p:txBody>
          <a:bodyPr/>
          <a:lstStyle/>
          <a:p>
            <a:fld id="{9F98BF82-8C84-324F-86B0-37A57B131AD2}" type="datetimeFigureOut">
              <a:rPr lang="en-LB" smtClean="0"/>
              <a:t>13/05/2023</a:t>
            </a:fld>
            <a:endParaRPr lang="en-LB"/>
          </a:p>
        </p:txBody>
      </p:sp>
      <p:sp>
        <p:nvSpPr>
          <p:cNvPr id="6" name="Footer Placeholder 5">
            <a:extLst>
              <a:ext uri="{FF2B5EF4-FFF2-40B4-BE49-F238E27FC236}">
                <a16:creationId xmlns:a16="http://schemas.microsoft.com/office/drawing/2014/main" id="{82D935BB-AD2F-468D-D7B1-EA15BFEF2248}"/>
              </a:ext>
            </a:extLst>
          </p:cNvPr>
          <p:cNvSpPr>
            <a:spLocks noGrp="1"/>
          </p:cNvSpPr>
          <p:nvPr>
            <p:ph type="ftr" sz="quarter" idx="11"/>
          </p:nvPr>
        </p:nvSpPr>
        <p:spPr/>
        <p:txBody>
          <a:bodyPr/>
          <a:lstStyle/>
          <a:p>
            <a:endParaRPr lang="en-LB"/>
          </a:p>
        </p:txBody>
      </p:sp>
      <p:sp>
        <p:nvSpPr>
          <p:cNvPr id="7" name="Slide Number Placeholder 6">
            <a:extLst>
              <a:ext uri="{FF2B5EF4-FFF2-40B4-BE49-F238E27FC236}">
                <a16:creationId xmlns:a16="http://schemas.microsoft.com/office/drawing/2014/main" id="{2A78D599-F968-47FB-0CD6-4D9A64E4B967}"/>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2703047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ECFA-156F-DB8D-3ECF-4CECC0F06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B"/>
          </a:p>
        </p:txBody>
      </p:sp>
      <p:sp>
        <p:nvSpPr>
          <p:cNvPr id="3" name="Picture Placeholder 2">
            <a:extLst>
              <a:ext uri="{FF2B5EF4-FFF2-40B4-BE49-F238E27FC236}">
                <a16:creationId xmlns:a16="http://schemas.microsoft.com/office/drawing/2014/main" id="{0AC0051F-8832-18F8-A087-2EED39CB03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B"/>
          </a:p>
        </p:txBody>
      </p:sp>
      <p:sp>
        <p:nvSpPr>
          <p:cNvPr id="4" name="Text Placeholder 3">
            <a:extLst>
              <a:ext uri="{FF2B5EF4-FFF2-40B4-BE49-F238E27FC236}">
                <a16:creationId xmlns:a16="http://schemas.microsoft.com/office/drawing/2014/main" id="{8F5291C5-292B-AB3B-94E3-E570D013AB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2D2FCA-A847-0E8A-3793-16ABE414015C}"/>
              </a:ext>
            </a:extLst>
          </p:cNvPr>
          <p:cNvSpPr>
            <a:spLocks noGrp="1"/>
          </p:cNvSpPr>
          <p:nvPr>
            <p:ph type="dt" sz="half" idx="10"/>
          </p:nvPr>
        </p:nvSpPr>
        <p:spPr/>
        <p:txBody>
          <a:bodyPr/>
          <a:lstStyle/>
          <a:p>
            <a:fld id="{9F98BF82-8C84-324F-86B0-37A57B131AD2}" type="datetimeFigureOut">
              <a:rPr lang="en-LB" smtClean="0"/>
              <a:t>13/05/2023</a:t>
            </a:fld>
            <a:endParaRPr lang="en-LB"/>
          </a:p>
        </p:txBody>
      </p:sp>
      <p:sp>
        <p:nvSpPr>
          <p:cNvPr id="6" name="Footer Placeholder 5">
            <a:extLst>
              <a:ext uri="{FF2B5EF4-FFF2-40B4-BE49-F238E27FC236}">
                <a16:creationId xmlns:a16="http://schemas.microsoft.com/office/drawing/2014/main" id="{667DD149-F458-DCB5-D4BF-D7A63FA6680C}"/>
              </a:ext>
            </a:extLst>
          </p:cNvPr>
          <p:cNvSpPr>
            <a:spLocks noGrp="1"/>
          </p:cNvSpPr>
          <p:nvPr>
            <p:ph type="ftr" sz="quarter" idx="11"/>
          </p:nvPr>
        </p:nvSpPr>
        <p:spPr/>
        <p:txBody>
          <a:bodyPr/>
          <a:lstStyle/>
          <a:p>
            <a:endParaRPr lang="en-LB"/>
          </a:p>
        </p:txBody>
      </p:sp>
      <p:sp>
        <p:nvSpPr>
          <p:cNvPr id="7" name="Slide Number Placeholder 6">
            <a:extLst>
              <a:ext uri="{FF2B5EF4-FFF2-40B4-BE49-F238E27FC236}">
                <a16:creationId xmlns:a16="http://schemas.microsoft.com/office/drawing/2014/main" id="{DAC24127-4B59-274C-7D51-8DEF59C957CA}"/>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3893357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062625-ECD2-60CB-69D8-716D6338B5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B"/>
          </a:p>
        </p:txBody>
      </p:sp>
      <p:sp>
        <p:nvSpPr>
          <p:cNvPr id="3" name="Text Placeholder 2">
            <a:extLst>
              <a:ext uri="{FF2B5EF4-FFF2-40B4-BE49-F238E27FC236}">
                <a16:creationId xmlns:a16="http://schemas.microsoft.com/office/drawing/2014/main" id="{5701BE56-95F5-40E1-28A4-642F6BB4AF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Date Placeholder 3">
            <a:extLst>
              <a:ext uri="{FF2B5EF4-FFF2-40B4-BE49-F238E27FC236}">
                <a16:creationId xmlns:a16="http://schemas.microsoft.com/office/drawing/2014/main" id="{A4C2B8C6-E55F-F5B6-1201-D97F2895B7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98BF82-8C84-324F-86B0-37A57B131AD2}" type="datetimeFigureOut">
              <a:rPr lang="en-LB" smtClean="0"/>
              <a:t>13/05/2023</a:t>
            </a:fld>
            <a:endParaRPr lang="en-LB"/>
          </a:p>
        </p:txBody>
      </p:sp>
      <p:sp>
        <p:nvSpPr>
          <p:cNvPr id="5" name="Footer Placeholder 4">
            <a:extLst>
              <a:ext uri="{FF2B5EF4-FFF2-40B4-BE49-F238E27FC236}">
                <a16:creationId xmlns:a16="http://schemas.microsoft.com/office/drawing/2014/main" id="{F9BBB9D6-73BC-D5CC-7FFD-DDAAF15BA9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B"/>
          </a:p>
        </p:txBody>
      </p:sp>
      <p:sp>
        <p:nvSpPr>
          <p:cNvPr id="6" name="Slide Number Placeholder 5">
            <a:extLst>
              <a:ext uri="{FF2B5EF4-FFF2-40B4-BE49-F238E27FC236}">
                <a16:creationId xmlns:a16="http://schemas.microsoft.com/office/drawing/2014/main" id="{5A8AC73B-D7A4-51E5-F960-D49DF7905A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7CA213-3498-9B43-8044-BC16FAE50036}" type="slidenum">
              <a:rPr lang="en-LB" smtClean="0"/>
              <a:t>‹#›</a:t>
            </a:fld>
            <a:endParaRPr lang="en-LB"/>
          </a:p>
        </p:txBody>
      </p:sp>
    </p:spTree>
    <p:extLst>
      <p:ext uri="{BB962C8B-B14F-4D97-AF65-F5344CB8AC3E}">
        <p14:creationId xmlns:p14="http://schemas.microsoft.com/office/powerpoint/2010/main" val="2301670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AAC7-79C9-8A9E-47D7-6BDC0A158169}"/>
              </a:ext>
            </a:extLst>
          </p:cNvPr>
          <p:cNvSpPr>
            <a:spLocks noGrp="1"/>
          </p:cNvSpPr>
          <p:nvPr>
            <p:ph type="ctrTitle"/>
          </p:nvPr>
        </p:nvSpPr>
        <p:spPr/>
        <p:txBody>
          <a:bodyPr>
            <a:noAutofit/>
          </a:bodyPr>
          <a:lstStyle/>
          <a:p>
            <a:r>
              <a:rPr lang="en-US" sz="4000" dirty="0">
                <a:latin typeface="+mn-lt"/>
              </a:rPr>
              <a:t>Integrated analysis of lncRNA-miRNA-mRNA ceRNA network in human renal cell carcinoma</a:t>
            </a:r>
            <a:endParaRPr lang="en-LB" sz="4000" dirty="0">
              <a:latin typeface="+mn-lt"/>
            </a:endParaRPr>
          </a:p>
        </p:txBody>
      </p:sp>
      <p:sp>
        <p:nvSpPr>
          <p:cNvPr id="3" name="Subtitle 2">
            <a:extLst>
              <a:ext uri="{FF2B5EF4-FFF2-40B4-BE49-F238E27FC236}">
                <a16:creationId xmlns:a16="http://schemas.microsoft.com/office/drawing/2014/main" id="{7CB6036C-9FFB-829B-B3F0-CACB6B6D0DB4}"/>
              </a:ext>
            </a:extLst>
          </p:cNvPr>
          <p:cNvSpPr>
            <a:spLocks noGrp="1"/>
          </p:cNvSpPr>
          <p:nvPr>
            <p:ph type="subTitle" idx="1"/>
          </p:nvPr>
        </p:nvSpPr>
        <p:spPr/>
        <p:txBody>
          <a:bodyPr>
            <a:normAutofit/>
          </a:bodyPr>
          <a:lstStyle/>
          <a:p>
            <a:pPr algn="l"/>
            <a:r>
              <a:rPr lang="en-US" dirty="0"/>
              <a:t>R. </a:t>
            </a:r>
            <a:r>
              <a:rPr lang="en-US" dirty="0" err="1"/>
              <a:t>Atallah</a:t>
            </a:r>
            <a:endParaRPr lang="en-US" dirty="0"/>
          </a:p>
          <a:p>
            <a:pPr algn="l"/>
            <a:r>
              <a:rPr lang="en-US" dirty="0"/>
              <a:t>Department of Computer Science &amp; Mathematics, School of Arts &amp; Sciences, Lebanese American University, Byblos, email: </a:t>
            </a:r>
            <a:r>
              <a:rPr lang="en-US" dirty="0" err="1"/>
              <a:t>roberto.atallah@lau.edu</a:t>
            </a:r>
            <a:endParaRPr lang="en-US" dirty="0"/>
          </a:p>
          <a:p>
            <a:pPr algn="l"/>
            <a:endParaRPr lang="en-LB" dirty="0"/>
          </a:p>
        </p:txBody>
      </p:sp>
    </p:spTree>
    <p:extLst>
      <p:ext uri="{BB962C8B-B14F-4D97-AF65-F5344CB8AC3E}">
        <p14:creationId xmlns:p14="http://schemas.microsoft.com/office/powerpoint/2010/main" val="3878853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5000" y="640823"/>
            <a:ext cx="3418659" cy="5583148"/>
          </a:xfrm>
        </p:spPr>
        <p:txBody>
          <a:bodyPr anchor="ctr">
            <a:normAutofit/>
          </a:bodyPr>
          <a:lstStyle/>
          <a:p>
            <a:r>
              <a:rPr lang="en-LB" sz="3400" dirty="0"/>
              <a:t>3 Results</a:t>
            </a:r>
            <a:br>
              <a:rPr lang="en-LB" sz="3400" dirty="0"/>
            </a:br>
            <a:r>
              <a:rPr lang="en-LB" sz="3400" dirty="0"/>
              <a:t>3.1</a:t>
            </a:r>
            <a:r>
              <a:rPr lang="en-US" sz="3400" dirty="0"/>
              <a:t> Differentially Expression Analysis</a:t>
            </a:r>
            <a:endParaRPr lang="en-LB" sz="3400" dirty="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3FE5F18-AC76-7891-B3F7-19583E154D62}"/>
              </a:ext>
            </a:extLst>
          </p:cNvPr>
          <p:cNvGraphicFramePr>
            <a:graphicFrameLocks noGrp="1"/>
          </p:cNvGraphicFramePr>
          <p:nvPr>
            <p:ph idx="1"/>
            <p:extLst>
              <p:ext uri="{D42A27DB-BD31-4B8C-83A1-F6EECF244321}">
                <p14:modId xmlns:p14="http://schemas.microsoft.com/office/powerpoint/2010/main" val="231803649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1914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9D11BD6C-5BB9-4774-9D71-0207ED2DABA5}"/>
              </a:ext>
            </a:extLst>
          </p:cNvPr>
          <p:cNvPicPr>
            <a:picLocks noChangeAspect="1"/>
          </p:cNvPicPr>
          <p:nvPr/>
        </p:nvPicPr>
        <p:blipFill>
          <a:blip r:embed="rId2"/>
          <a:stretch>
            <a:fillRect/>
          </a:stretch>
        </p:blipFill>
        <p:spPr>
          <a:xfrm>
            <a:off x="1542574" y="643467"/>
            <a:ext cx="3897651" cy="2543217"/>
          </a:xfrm>
          <a:prstGeom prst="rect">
            <a:avLst/>
          </a:prstGeom>
        </p:spPr>
      </p:pic>
      <p:cxnSp>
        <p:nvCxnSpPr>
          <p:cNvPr id="14" name="Straight Connector 13">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Chart&#10;&#10;Description automatically generated">
            <a:extLst>
              <a:ext uri="{FF2B5EF4-FFF2-40B4-BE49-F238E27FC236}">
                <a16:creationId xmlns:a16="http://schemas.microsoft.com/office/drawing/2014/main" id="{5EA76A58-9074-A9E5-3B76-8E13628BA35D}"/>
              </a:ext>
            </a:extLst>
          </p:cNvPr>
          <p:cNvPicPr>
            <a:picLocks noChangeAspect="1"/>
          </p:cNvPicPr>
          <p:nvPr/>
        </p:nvPicPr>
        <p:blipFill>
          <a:blip r:embed="rId3"/>
          <a:stretch>
            <a:fillRect/>
          </a:stretch>
        </p:blipFill>
        <p:spPr>
          <a:xfrm>
            <a:off x="6755960" y="643467"/>
            <a:ext cx="3897651" cy="2543217"/>
          </a:xfrm>
          <a:prstGeom prst="rect">
            <a:avLst/>
          </a:prstGeom>
        </p:spPr>
      </p:pic>
      <p:cxnSp>
        <p:nvCxnSpPr>
          <p:cNvPr id="16" name="Straight Connector 15">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095B3D3C-95C2-1BCA-0628-D0CAD0B93C26}"/>
              </a:ext>
            </a:extLst>
          </p:cNvPr>
          <p:cNvPicPr>
            <a:picLocks noChangeAspect="1"/>
          </p:cNvPicPr>
          <p:nvPr/>
        </p:nvPicPr>
        <p:blipFill>
          <a:blip r:embed="rId4"/>
          <a:stretch>
            <a:fillRect/>
          </a:stretch>
        </p:blipFill>
        <p:spPr>
          <a:xfrm>
            <a:off x="1698539" y="3671316"/>
            <a:ext cx="3585721" cy="2545862"/>
          </a:xfrm>
          <a:prstGeom prst="rect">
            <a:avLst/>
          </a:prstGeom>
        </p:spPr>
      </p:pic>
      <p:pic>
        <p:nvPicPr>
          <p:cNvPr id="7" name="Picture 6" descr="Chart, scatter chart&#10;&#10;Description automatically generated">
            <a:extLst>
              <a:ext uri="{FF2B5EF4-FFF2-40B4-BE49-F238E27FC236}">
                <a16:creationId xmlns:a16="http://schemas.microsoft.com/office/drawing/2014/main" id="{A3BF4C49-EDFA-73EF-E8C3-84A5B6A25E43}"/>
              </a:ext>
            </a:extLst>
          </p:cNvPr>
          <p:cNvPicPr>
            <a:picLocks noChangeAspect="1"/>
          </p:cNvPicPr>
          <p:nvPr/>
        </p:nvPicPr>
        <p:blipFill>
          <a:blip r:embed="rId5"/>
          <a:stretch>
            <a:fillRect/>
          </a:stretch>
        </p:blipFill>
        <p:spPr>
          <a:xfrm>
            <a:off x="6925365" y="3671316"/>
            <a:ext cx="3558841" cy="2553469"/>
          </a:xfrm>
          <a:prstGeom prst="rect">
            <a:avLst/>
          </a:prstGeom>
        </p:spPr>
      </p:pic>
    </p:spTree>
    <p:extLst>
      <p:ext uri="{BB962C8B-B14F-4D97-AF65-F5344CB8AC3E}">
        <p14:creationId xmlns:p14="http://schemas.microsoft.com/office/powerpoint/2010/main" val="2088915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D317C1-68BB-B9BB-F925-29007416B506}"/>
              </a:ext>
            </a:extLst>
          </p:cNvPr>
          <p:cNvPicPr>
            <a:picLocks noChangeAspect="1"/>
          </p:cNvPicPr>
          <p:nvPr/>
        </p:nvPicPr>
        <p:blipFill>
          <a:blip r:embed="rId2"/>
          <a:stretch>
            <a:fillRect/>
          </a:stretch>
        </p:blipFill>
        <p:spPr>
          <a:xfrm>
            <a:off x="8100352" y="1123526"/>
            <a:ext cx="3465110" cy="4604800"/>
          </a:xfrm>
          <a:prstGeom prst="rect">
            <a:avLst/>
          </a:prstGeom>
        </p:spPr>
      </p:pic>
      <p:cxnSp>
        <p:nvCxnSpPr>
          <p:cNvPr id="13" name="Straight Connector 12">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AB257267-6D4A-F621-4A9C-95B3FF81B41C}"/>
              </a:ext>
            </a:extLst>
          </p:cNvPr>
          <p:cNvPicPr>
            <a:picLocks noChangeAspect="1"/>
          </p:cNvPicPr>
          <p:nvPr/>
        </p:nvPicPr>
        <p:blipFill>
          <a:blip r:embed="rId3"/>
          <a:stretch>
            <a:fillRect/>
          </a:stretch>
        </p:blipFill>
        <p:spPr>
          <a:xfrm>
            <a:off x="4310676" y="2656554"/>
            <a:ext cx="3537345" cy="1538745"/>
          </a:xfrm>
          <a:prstGeom prst="rect">
            <a:avLst/>
          </a:prstGeom>
        </p:spPr>
      </p:pic>
      <p:cxnSp>
        <p:nvCxnSpPr>
          <p:cNvPr id="15" name="Straight Connector 14">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descr="Table, Excel&#10;&#10;Description automatically generated">
            <a:extLst>
              <a:ext uri="{FF2B5EF4-FFF2-40B4-BE49-F238E27FC236}">
                <a16:creationId xmlns:a16="http://schemas.microsoft.com/office/drawing/2014/main" id="{FC2ABC80-0A87-67A3-6932-D116006B3A35}"/>
              </a:ext>
            </a:extLst>
          </p:cNvPr>
          <p:cNvPicPr>
            <a:picLocks noChangeAspect="1"/>
          </p:cNvPicPr>
          <p:nvPr/>
        </p:nvPicPr>
        <p:blipFill>
          <a:blip r:embed="rId4"/>
          <a:stretch>
            <a:fillRect/>
          </a:stretch>
        </p:blipFill>
        <p:spPr>
          <a:xfrm>
            <a:off x="603515" y="1123526"/>
            <a:ext cx="3488135" cy="4604800"/>
          </a:xfrm>
          <a:prstGeom prst="rect">
            <a:avLst/>
          </a:prstGeom>
        </p:spPr>
      </p:pic>
    </p:spTree>
    <p:extLst>
      <p:ext uri="{BB962C8B-B14F-4D97-AF65-F5344CB8AC3E}">
        <p14:creationId xmlns:p14="http://schemas.microsoft.com/office/powerpoint/2010/main" val="3794945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0935" y="875538"/>
            <a:ext cx="5576011" cy="1245870"/>
          </a:xfrm>
        </p:spPr>
        <p:txBody>
          <a:bodyPr anchor="b">
            <a:normAutofit fontScale="90000"/>
          </a:bodyPr>
          <a:lstStyle/>
          <a:p>
            <a:r>
              <a:rPr lang="en-LB" sz="2400" dirty="0"/>
              <a:t>3 Results</a:t>
            </a:r>
            <a:br>
              <a:rPr lang="en-LB" sz="2400" dirty="0"/>
            </a:br>
            <a:r>
              <a:rPr lang="en-US" sz="2400" dirty="0"/>
              <a:t>3.2 Prediction of miRNA-mRNA and lncRNA-miRNA pairs &amp; Establishment of the ceRNA network of lncRNA-miRNA-mRNA</a:t>
            </a:r>
            <a:endParaRPr lang="en-LB" sz="2400" dirty="0"/>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630936" y="2660904"/>
            <a:ext cx="4818888" cy="3547872"/>
          </a:xfrm>
        </p:spPr>
        <p:txBody>
          <a:bodyPr anchor="t">
            <a:normAutofit fontScale="92500" lnSpcReduction="20000"/>
          </a:bodyPr>
          <a:lstStyle/>
          <a:p>
            <a:r>
              <a:rPr lang="en-US" sz="2000" dirty="0"/>
              <a:t>From the six DELs, only four were found to interact with miRNAs by using the DIANA-</a:t>
            </a:r>
            <a:r>
              <a:rPr lang="en-US" sz="2000" dirty="0" err="1"/>
              <a:t>LncBase</a:t>
            </a:r>
            <a:r>
              <a:rPr lang="en-US" sz="2000" dirty="0"/>
              <a:t> database. These interactions which are a total 64 can be visualized in this figure.</a:t>
            </a:r>
          </a:p>
          <a:p>
            <a:r>
              <a:rPr lang="en-US" sz="2000" dirty="0"/>
              <a:t>However, 56 unique miRNAs were predicted (1 miRNA may interact with many lncRNA).</a:t>
            </a:r>
          </a:p>
          <a:p>
            <a:r>
              <a:rPr lang="en-US" sz="2000" dirty="0"/>
              <a:t>By taking the intersection of these 56 miRNAs with the DEMs already found before, we will find only three miRNAs interacting with three LncRNAs: </a:t>
            </a:r>
          </a:p>
          <a:p>
            <a:r>
              <a:rPr lang="en-US" sz="2000" dirty="0"/>
              <a:t>LINC00982 interacts with hsa-miR-28-5p; hsa-miR-532-5p LINC00944 interacts with hsa-miR-532-5p and LINC00473 interacts with hsa-miR-140-5p</a:t>
            </a:r>
          </a:p>
          <a:p>
            <a:endParaRPr lang="en-US" sz="2000" dirty="0"/>
          </a:p>
          <a:p>
            <a:endParaRPr lang="en-LB" sz="2000" dirty="0"/>
          </a:p>
        </p:txBody>
      </p:sp>
      <p:pic>
        <p:nvPicPr>
          <p:cNvPr id="4" name="Picture 3">
            <a:extLst>
              <a:ext uri="{FF2B5EF4-FFF2-40B4-BE49-F238E27FC236}">
                <a16:creationId xmlns:a16="http://schemas.microsoft.com/office/drawing/2014/main" id="{3291CA12-6F25-52DD-9CB4-C836320C7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6947" y="640080"/>
            <a:ext cx="5243169" cy="5577840"/>
          </a:xfrm>
          <a:prstGeom prst="rect">
            <a:avLst/>
          </a:prstGeom>
        </p:spPr>
      </p:pic>
    </p:spTree>
    <p:extLst>
      <p:ext uri="{BB962C8B-B14F-4D97-AF65-F5344CB8AC3E}">
        <p14:creationId xmlns:p14="http://schemas.microsoft.com/office/powerpoint/2010/main" val="1226485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0936" y="639520"/>
            <a:ext cx="3658676" cy="1719072"/>
          </a:xfrm>
        </p:spPr>
        <p:txBody>
          <a:bodyPr anchor="b">
            <a:normAutofit/>
          </a:bodyPr>
          <a:lstStyle/>
          <a:p>
            <a:r>
              <a:rPr lang="en-LB" sz="1800" dirty="0"/>
              <a:t>3 Results</a:t>
            </a:r>
            <a:br>
              <a:rPr lang="en-LB" sz="1800" dirty="0"/>
            </a:br>
            <a:r>
              <a:rPr lang="en-US" sz="1800" dirty="0"/>
              <a:t>3.2 Prediction of miRNA-mRNA and lncRNA-miRNA pairs &amp; Establishment of the ceRNA network of lncRNA-miRNA-mRNA</a:t>
            </a:r>
            <a:endParaRPr lang="en-LB" sz="1800" dirty="0"/>
          </a:p>
        </p:txBody>
      </p:sp>
      <p:sp>
        <p:nvSpPr>
          <p:cNvPr id="2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630936" y="2807208"/>
            <a:ext cx="3658676" cy="3410712"/>
          </a:xfrm>
        </p:spPr>
        <p:txBody>
          <a:bodyPr anchor="t">
            <a:normAutofit lnSpcReduction="10000"/>
          </a:bodyPr>
          <a:lstStyle/>
          <a:p>
            <a:pPr marL="0" indent="0">
              <a:buNone/>
            </a:pPr>
            <a:r>
              <a:rPr lang="en-US" sz="2200" dirty="0"/>
              <a:t>. </a:t>
            </a:r>
          </a:p>
          <a:p>
            <a:r>
              <a:rPr lang="en-US" sz="2200" dirty="0"/>
              <a:t>By using the first approach of the three databases, I obtained this table which are the results of the 17 miRNA-mRNA interactions, coming from the 3 miRNAs found before.</a:t>
            </a:r>
          </a:p>
          <a:p>
            <a:r>
              <a:rPr lang="en-US" sz="2200" dirty="0"/>
              <a:t>These results were not used because the number was not sufficient.</a:t>
            </a:r>
          </a:p>
          <a:p>
            <a:endParaRPr lang="en-LB" sz="2200" dirty="0"/>
          </a:p>
        </p:txBody>
      </p:sp>
      <p:pic>
        <p:nvPicPr>
          <p:cNvPr id="5" name="Picture 4" descr="Table&#10;&#10;Description automatically generated">
            <a:extLst>
              <a:ext uri="{FF2B5EF4-FFF2-40B4-BE49-F238E27FC236}">
                <a16:creationId xmlns:a16="http://schemas.microsoft.com/office/drawing/2014/main" id="{9477EE9D-E0C8-D696-8A0E-5D37C8E4EC6E}"/>
              </a:ext>
            </a:extLst>
          </p:cNvPr>
          <p:cNvPicPr>
            <a:picLocks noChangeAspect="1"/>
          </p:cNvPicPr>
          <p:nvPr/>
        </p:nvPicPr>
        <p:blipFill>
          <a:blip r:embed="rId2"/>
          <a:stretch>
            <a:fillRect/>
          </a:stretch>
        </p:blipFill>
        <p:spPr>
          <a:xfrm>
            <a:off x="4654296" y="1021328"/>
            <a:ext cx="6903720" cy="4815343"/>
          </a:xfrm>
          <a:prstGeom prst="rect">
            <a:avLst/>
          </a:prstGeom>
        </p:spPr>
      </p:pic>
    </p:spTree>
    <p:extLst>
      <p:ext uri="{BB962C8B-B14F-4D97-AF65-F5344CB8AC3E}">
        <p14:creationId xmlns:p14="http://schemas.microsoft.com/office/powerpoint/2010/main" val="1617021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841248" y="548640"/>
            <a:ext cx="3600860" cy="5431536"/>
          </a:xfrm>
        </p:spPr>
        <p:txBody>
          <a:bodyPr>
            <a:normAutofit/>
          </a:bodyPr>
          <a:lstStyle/>
          <a:p>
            <a:r>
              <a:rPr lang="en-LB" sz="2000" dirty="0"/>
              <a:t>3 Results</a:t>
            </a:r>
            <a:br>
              <a:rPr lang="en-LB" sz="2000" dirty="0"/>
            </a:br>
            <a:r>
              <a:rPr lang="en-US" sz="2000" dirty="0"/>
              <a:t>3.2 Prediction of miRNA-mRNA and lncRNA-miRNA pairs &amp; Establishment of the ceRNA network of lncRNA-miRNA-mRNA</a:t>
            </a:r>
            <a:endParaRPr lang="en-LB" sz="20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5126418" y="552091"/>
            <a:ext cx="6224335" cy="5431536"/>
          </a:xfrm>
        </p:spPr>
        <p:txBody>
          <a:bodyPr anchor="ctr">
            <a:normAutofit/>
          </a:bodyPr>
          <a:lstStyle/>
          <a:p>
            <a:r>
              <a:rPr lang="en-US" sz="2200" dirty="0"/>
              <a:t>Another approach was used relying on the </a:t>
            </a:r>
            <a:r>
              <a:rPr lang="en-US" sz="2200" dirty="0" err="1"/>
              <a:t>mirWalk</a:t>
            </a:r>
            <a:r>
              <a:rPr lang="en-US" sz="2200" dirty="0"/>
              <a:t> database to identify miRNA-mRNA interactions</a:t>
            </a:r>
          </a:p>
          <a:p>
            <a:r>
              <a:rPr lang="en-US" sz="2200" dirty="0"/>
              <a:t>These three miRNAs were found to interact with 4,997 target mRNAs</a:t>
            </a:r>
          </a:p>
          <a:p>
            <a:r>
              <a:rPr lang="en-US" sz="2200" dirty="0"/>
              <a:t>Intersection of these predicted mRNAs with the 880 differentially expressed mRNAs identified 208 final </a:t>
            </a:r>
            <a:r>
              <a:rPr lang="en-US" sz="2200" dirty="0" err="1"/>
              <a:t>DEmRNAs</a:t>
            </a:r>
            <a:endParaRPr lang="en-US" sz="2200" dirty="0"/>
          </a:p>
          <a:p>
            <a:r>
              <a:rPr lang="en-US" sz="2200" dirty="0"/>
              <a:t>267 miRNA-mRNA interactions were selected and combined with the lncRNA-miRNA interaction to construct the ceRNA network shown in Figure 4.</a:t>
            </a:r>
          </a:p>
          <a:p>
            <a:endParaRPr lang="en-LB" sz="2200" dirty="0"/>
          </a:p>
        </p:txBody>
      </p:sp>
    </p:spTree>
    <p:extLst>
      <p:ext uri="{BB962C8B-B14F-4D97-AF65-F5344CB8AC3E}">
        <p14:creationId xmlns:p14="http://schemas.microsoft.com/office/powerpoint/2010/main" val="1264311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5F214C75-9C8F-E4EC-4D5F-CB4BEBC73B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2979" y="697511"/>
            <a:ext cx="8427944" cy="5556533"/>
          </a:xfrm>
          <a:prstGeom prst="rect">
            <a:avLst/>
          </a:prstGeom>
        </p:spPr>
      </p:pic>
    </p:spTree>
    <p:extLst>
      <p:ext uri="{BB962C8B-B14F-4D97-AF65-F5344CB8AC3E}">
        <p14:creationId xmlns:p14="http://schemas.microsoft.com/office/powerpoint/2010/main" val="3938804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0936" y="640080"/>
            <a:ext cx="4818888" cy="1481328"/>
          </a:xfrm>
        </p:spPr>
        <p:txBody>
          <a:bodyPr anchor="b">
            <a:normAutofit/>
          </a:bodyPr>
          <a:lstStyle/>
          <a:p>
            <a:r>
              <a:rPr lang="en-LB" sz="3000" dirty="0"/>
              <a:t>3 Results</a:t>
            </a:r>
            <a:br>
              <a:rPr lang="en-LB" sz="3000" dirty="0"/>
            </a:br>
            <a:r>
              <a:rPr lang="en-US" sz="3000" dirty="0"/>
              <a:t>3.3 PPI network analysis and key gene identification</a:t>
            </a:r>
            <a:endParaRPr lang="en-LB" sz="3000" dirty="0"/>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630936" y="2660904"/>
            <a:ext cx="4818888" cy="3547872"/>
          </a:xfrm>
        </p:spPr>
        <p:txBody>
          <a:bodyPr anchor="t">
            <a:normAutofit/>
          </a:bodyPr>
          <a:lstStyle/>
          <a:p>
            <a:r>
              <a:rPr lang="en-US" sz="2200" dirty="0"/>
              <a:t>The top 30 DEGs of ceRNA network based on degree of connectivity using cytoHubba were shown in this figure.</a:t>
            </a:r>
          </a:p>
          <a:p>
            <a:endParaRPr lang="en-LB" sz="2200" dirty="0"/>
          </a:p>
        </p:txBody>
      </p:sp>
      <p:pic>
        <p:nvPicPr>
          <p:cNvPr id="4" name="Picture 3">
            <a:extLst>
              <a:ext uri="{FF2B5EF4-FFF2-40B4-BE49-F238E27FC236}">
                <a16:creationId xmlns:a16="http://schemas.microsoft.com/office/drawing/2014/main" id="{848DB79C-990B-291A-274B-622A778C1F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9048" y="1470595"/>
            <a:ext cx="5458968" cy="3916809"/>
          </a:xfrm>
          <a:prstGeom prst="rect">
            <a:avLst/>
          </a:prstGeom>
        </p:spPr>
      </p:pic>
    </p:spTree>
    <p:extLst>
      <p:ext uri="{BB962C8B-B14F-4D97-AF65-F5344CB8AC3E}">
        <p14:creationId xmlns:p14="http://schemas.microsoft.com/office/powerpoint/2010/main" val="2041964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0936" y="639520"/>
            <a:ext cx="3429000" cy="1719072"/>
          </a:xfrm>
        </p:spPr>
        <p:txBody>
          <a:bodyPr anchor="b">
            <a:normAutofit/>
          </a:bodyPr>
          <a:lstStyle/>
          <a:p>
            <a:r>
              <a:rPr lang="en-LB" sz="2600"/>
              <a:t>3 Results</a:t>
            </a:r>
            <a:br>
              <a:rPr lang="en-LB" sz="2600"/>
            </a:br>
            <a:r>
              <a:rPr lang="en-US" sz="2600"/>
              <a:t>3.3 PPI network analysis and key gene identification</a:t>
            </a:r>
            <a:endParaRPr lang="en-LB" sz="2600"/>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630936" y="2807208"/>
            <a:ext cx="3429000" cy="3410712"/>
          </a:xfrm>
        </p:spPr>
        <p:txBody>
          <a:bodyPr anchor="t">
            <a:normAutofit/>
          </a:bodyPr>
          <a:lstStyle/>
          <a:p>
            <a:r>
              <a:rPr lang="en-US" sz="2200" dirty="0"/>
              <a:t>Uploading these DEGs to STRING website, 188 edges and 208 nodes were found in the PPI network showed here.</a:t>
            </a:r>
            <a:endParaRPr lang="en-LB" sz="2200" dirty="0"/>
          </a:p>
        </p:txBody>
      </p:sp>
      <p:pic>
        <p:nvPicPr>
          <p:cNvPr id="4" name="Picture 3" descr="Background pattern&#10;&#10;Description automatically generated">
            <a:extLst>
              <a:ext uri="{FF2B5EF4-FFF2-40B4-BE49-F238E27FC236}">
                <a16:creationId xmlns:a16="http://schemas.microsoft.com/office/drawing/2014/main" id="{F726E7C0-4D14-B0D9-21B9-90F99A957D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0499" y="640080"/>
            <a:ext cx="6411313" cy="5577840"/>
          </a:xfrm>
          <a:prstGeom prst="rect">
            <a:avLst/>
          </a:prstGeom>
        </p:spPr>
      </p:pic>
    </p:spTree>
    <p:extLst>
      <p:ext uri="{BB962C8B-B14F-4D97-AF65-F5344CB8AC3E}">
        <p14:creationId xmlns:p14="http://schemas.microsoft.com/office/powerpoint/2010/main" val="3702942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8881" y="639193"/>
            <a:ext cx="4654589" cy="3573516"/>
          </a:xfrm>
        </p:spPr>
        <p:txBody>
          <a:bodyPr vert="horz" lIns="91440" tIns="45720" rIns="91440" bIns="45720" rtlCol="0" anchor="b">
            <a:normAutofit/>
          </a:bodyPr>
          <a:lstStyle/>
          <a:p>
            <a:r>
              <a:rPr lang="en-US" sz="3600" kern="1200" dirty="0">
                <a:solidFill>
                  <a:schemeClr val="tx1"/>
                </a:solidFill>
                <a:latin typeface="+mj-lt"/>
                <a:ea typeface="+mj-ea"/>
                <a:cs typeface="+mj-cs"/>
              </a:rPr>
              <a:t>3 Results</a:t>
            </a:r>
            <a:br>
              <a:rPr lang="en-US" sz="3600" kern="1200" dirty="0">
                <a:solidFill>
                  <a:schemeClr val="tx1"/>
                </a:solidFill>
                <a:latin typeface="+mj-lt"/>
                <a:ea typeface="+mj-ea"/>
                <a:cs typeface="+mj-cs"/>
              </a:rPr>
            </a:br>
            <a:r>
              <a:rPr lang="en-US" sz="3600" kern="1200" dirty="0">
                <a:solidFill>
                  <a:schemeClr val="tx1"/>
                </a:solidFill>
                <a:latin typeface="+mj-lt"/>
                <a:ea typeface="+mj-ea"/>
                <a:cs typeface="+mj-cs"/>
              </a:rPr>
              <a:t>3.3 PPI network analysis and key gene identification</a:t>
            </a:r>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a:buNone/>
            </a:pPr>
            <a:r>
              <a:rPr lang="en-US" sz="2400" kern="1200" dirty="0">
                <a:solidFill>
                  <a:schemeClr val="tx1"/>
                </a:solidFill>
                <a:latin typeface="+mn-lt"/>
                <a:ea typeface="+mn-ea"/>
                <a:cs typeface="+mn-cs"/>
              </a:rPr>
              <a:t>The top 30 DEGs of PPI network identified by </a:t>
            </a:r>
            <a:r>
              <a:rPr lang="en-US" sz="2400" kern="1200" dirty="0" err="1">
                <a:solidFill>
                  <a:schemeClr val="tx1"/>
                </a:solidFill>
                <a:latin typeface="+mn-lt"/>
                <a:ea typeface="+mn-ea"/>
                <a:cs typeface="+mn-cs"/>
              </a:rPr>
              <a:t>cytoHubba</a:t>
            </a:r>
            <a:r>
              <a:rPr lang="en-US" sz="2400" kern="1200" dirty="0">
                <a:solidFill>
                  <a:schemeClr val="tx1"/>
                </a:solidFill>
                <a:latin typeface="+mn-lt"/>
                <a:ea typeface="+mn-ea"/>
                <a:cs typeface="+mn-cs"/>
              </a:rPr>
              <a:t> were visualized in </a:t>
            </a:r>
            <a:r>
              <a:rPr lang="en-US" sz="2400" dirty="0"/>
              <a:t>this figure</a:t>
            </a:r>
            <a:r>
              <a:rPr lang="en-US" sz="2400" kern="1200" dirty="0">
                <a:solidFill>
                  <a:schemeClr val="tx1"/>
                </a:solidFill>
                <a:latin typeface="+mn-lt"/>
                <a:ea typeface="+mn-ea"/>
                <a:cs typeface="+mn-cs"/>
              </a:rPr>
              <a:t>.</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able&#10;&#10;Description automatically generated">
            <a:extLst>
              <a:ext uri="{FF2B5EF4-FFF2-40B4-BE49-F238E27FC236}">
                <a16:creationId xmlns:a16="http://schemas.microsoft.com/office/drawing/2014/main" id="{70A42F3F-C26F-F038-0950-09849B2AB2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3471" y="640080"/>
            <a:ext cx="5936266" cy="5550408"/>
          </a:xfrm>
          <a:prstGeom prst="rect">
            <a:avLst/>
          </a:prstGeom>
        </p:spPr>
      </p:pic>
    </p:spTree>
    <p:extLst>
      <p:ext uri="{BB962C8B-B14F-4D97-AF65-F5344CB8AC3E}">
        <p14:creationId xmlns:p14="http://schemas.microsoft.com/office/powerpoint/2010/main" val="2815744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42AEB-6B28-1CFD-BD27-00DF49C30961}"/>
              </a:ext>
            </a:extLst>
          </p:cNvPr>
          <p:cNvSpPr>
            <a:spLocks noGrp="1"/>
          </p:cNvSpPr>
          <p:nvPr>
            <p:ph type="title"/>
          </p:nvPr>
        </p:nvSpPr>
        <p:spPr>
          <a:xfrm>
            <a:off x="5297762" y="329184"/>
            <a:ext cx="6251110" cy="1783080"/>
          </a:xfrm>
        </p:spPr>
        <p:txBody>
          <a:bodyPr anchor="b">
            <a:normAutofit/>
          </a:bodyPr>
          <a:lstStyle/>
          <a:p>
            <a:r>
              <a:rPr lang="en-LB" sz="5400"/>
              <a:t>1. Introduction</a:t>
            </a:r>
          </a:p>
        </p:txBody>
      </p:sp>
      <p:pic>
        <p:nvPicPr>
          <p:cNvPr id="1028" name="Picture 4" descr="A hand holding a popsicle&#10;&#10;Description automatically generated with low confidence">
            <a:extLst>
              <a:ext uri="{FF2B5EF4-FFF2-40B4-BE49-F238E27FC236}">
                <a16:creationId xmlns:a16="http://schemas.microsoft.com/office/drawing/2014/main" id="{BAB23548-0E39-66D7-B633-8AA875FA40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709"/>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3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074FBF5-D6FC-ADDF-F28F-52B82F06FAFA}"/>
              </a:ext>
            </a:extLst>
          </p:cNvPr>
          <p:cNvGraphicFramePr>
            <a:graphicFrameLocks noGrp="1"/>
          </p:cNvGraphicFramePr>
          <p:nvPr>
            <p:ph idx="1"/>
            <p:extLst>
              <p:ext uri="{D42A27DB-BD31-4B8C-83A1-F6EECF244321}">
                <p14:modId xmlns:p14="http://schemas.microsoft.com/office/powerpoint/2010/main" val="1034776732"/>
              </p:ext>
            </p:extLst>
          </p:nvPr>
        </p:nvGraphicFramePr>
        <p:xfrm>
          <a:off x="4831644" y="1761067"/>
          <a:ext cx="7357308" cy="56105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7435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0936" y="457200"/>
            <a:ext cx="4343400" cy="1929384"/>
          </a:xfrm>
        </p:spPr>
        <p:txBody>
          <a:bodyPr anchor="ctr">
            <a:normAutofit/>
          </a:bodyPr>
          <a:lstStyle/>
          <a:p>
            <a:r>
              <a:rPr lang="en-LB" sz="3000" dirty="0"/>
              <a:t>3 Results</a:t>
            </a:r>
            <a:br>
              <a:rPr lang="en-LB" sz="3000" dirty="0"/>
            </a:br>
            <a:r>
              <a:rPr lang="en-US" sz="3000" dirty="0"/>
              <a:t>3.3 PPI network analysis and key gene identification</a:t>
            </a:r>
            <a:endParaRPr lang="en-LB" sz="3000" dirty="0"/>
          </a:p>
        </p:txBody>
      </p:sp>
      <p:sp>
        <p:nvSpPr>
          <p:cNvPr id="12"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5541263" y="457200"/>
            <a:ext cx="6007608" cy="1929384"/>
          </a:xfrm>
        </p:spPr>
        <p:txBody>
          <a:bodyPr anchor="ctr">
            <a:normAutofit/>
          </a:bodyPr>
          <a:lstStyle/>
          <a:p>
            <a:r>
              <a:rPr lang="en-US" sz="2200" dirty="0"/>
              <a:t>Three key genes (BSND, RGMA, THSD4) were determined by Venn Diagram of ceRNA network and PPI network.</a:t>
            </a:r>
          </a:p>
          <a:p>
            <a:r>
              <a:rPr lang="en-US" sz="2200" dirty="0"/>
              <a:t>The key genes </a:t>
            </a:r>
            <a:r>
              <a:rPr lang="en-US" sz="2200" dirty="0" err="1"/>
              <a:t>ceRNA</a:t>
            </a:r>
            <a:r>
              <a:rPr lang="en-US" sz="2200" dirty="0"/>
              <a:t> sub network was visualized with </a:t>
            </a:r>
            <a:r>
              <a:rPr lang="en-US" sz="2200" dirty="0" err="1"/>
              <a:t>Cytoscape</a:t>
            </a:r>
            <a:r>
              <a:rPr lang="en-US" sz="2200" dirty="0"/>
              <a:t>.</a:t>
            </a:r>
          </a:p>
          <a:p>
            <a:endParaRPr lang="en-LB" sz="2200" dirty="0"/>
          </a:p>
        </p:txBody>
      </p:sp>
      <p:pic>
        <p:nvPicPr>
          <p:cNvPr id="5" name="Picture 4" descr="A picture containing sky, outdoor object, several&#10;&#10;Description automatically generated">
            <a:extLst>
              <a:ext uri="{FF2B5EF4-FFF2-40B4-BE49-F238E27FC236}">
                <a16:creationId xmlns:a16="http://schemas.microsoft.com/office/drawing/2014/main" id="{233A445F-DD24-A339-9946-E5463F4E6A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1893" y="2260092"/>
            <a:ext cx="5047048" cy="4201668"/>
          </a:xfrm>
          <a:prstGeom prst="rect">
            <a:avLst/>
          </a:prstGeom>
        </p:spPr>
      </p:pic>
      <p:pic>
        <p:nvPicPr>
          <p:cNvPr id="4" name="Picture 3">
            <a:extLst>
              <a:ext uri="{FF2B5EF4-FFF2-40B4-BE49-F238E27FC236}">
                <a16:creationId xmlns:a16="http://schemas.microsoft.com/office/drawing/2014/main" id="{89AEEAAD-A06A-28B7-54EC-0D4D9D9A5D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674" y="2782824"/>
            <a:ext cx="5312545" cy="3678936"/>
          </a:xfrm>
          <a:prstGeom prst="rect">
            <a:avLst/>
          </a:prstGeom>
        </p:spPr>
      </p:pic>
    </p:spTree>
    <p:extLst>
      <p:ext uri="{BB962C8B-B14F-4D97-AF65-F5344CB8AC3E}">
        <p14:creationId xmlns:p14="http://schemas.microsoft.com/office/powerpoint/2010/main" val="3514328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1051560" y="586822"/>
            <a:ext cx="3657600" cy="1645920"/>
          </a:xfrm>
        </p:spPr>
        <p:txBody>
          <a:bodyPr>
            <a:normAutofit/>
          </a:bodyPr>
          <a:lstStyle/>
          <a:p>
            <a:r>
              <a:rPr lang="en-LB" sz="3000"/>
              <a:t>3 Results</a:t>
            </a:r>
            <a:br>
              <a:rPr lang="en-LB" sz="3000"/>
            </a:br>
            <a:r>
              <a:rPr lang="en-US" sz="3000"/>
              <a:t>3.4	Gene Ontology and Pathway Analysis</a:t>
            </a:r>
            <a:endParaRPr lang="en-LB" sz="3000"/>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5263576" y="824102"/>
            <a:ext cx="6106742" cy="1645920"/>
          </a:xfrm>
        </p:spPr>
        <p:txBody>
          <a:bodyPr anchor="ctr">
            <a:normAutofit fontScale="85000" lnSpcReduction="10000"/>
          </a:bodyPr>
          <a:lstStyle/>
          <a:p>
            <a:r>
              <a:rPr lang="en-US" sz="1500" dirty="0"/>
              <a:t>Two enrichment analyses were performed on differentially expressed genes (DEGs).</a:t>
            </a:r>
          </a:p>
          <a:p>
            <a:r>
              <a:rPr lang="en-US" sz="1500" dirty="0"/>
              <a:t>The first analysis was done on the 880 DEGs and significant results in GO terms and KEGG pathways related to kidney functions affected by Renal Cell Carcinoma were found.</a:t>
            </a:r>
          </a:p>
          <a:p>
            <a:r>
              <a:rPr lang="en-US" sz="1500" dirty="0"/>
              <a:t>43 genes were involved in pathways in cancer in the KEGG pathways.</a:t>
            </a:r>
          </a:p>
          <a:p>
            <a:r>
              <a:rPr lang="en-US" sz="1500" dirty="0"/>
              <a:t>Other genes were involved in the plasma membrane,  ion homeostasis, excretion, </a:t>
            </a:r>
            <a:r>
              <a:rPr lang="en-US" sz="1500" dirty="0" err="1"/>
              <a:t>etc</a:t>
            </a:r>
            <a:r>
              <a:rPr lang="en-US" sz="1500" dirty="0"/>
              <a:t>… all functions of the kidney</a:t>
            </a:r>
          </a:p>
          <a:p>
            <a:endParaRPr lang="en-US" sz="1500" dirty="0"/>
          </a:p>
          <a:p>
            <a:endParaRPr lang="en-LB" sz="1500" dirty="0"/>
          </a:p>
        </p:txBody>
      </p:sp>
      <p:pic>
        <p:nvPicPr>
          <p:cNvPr id="7" name="Picture 6" descr="Table&#10;&#10;Description automatically generated">
            <a:extLst>
              <a:ext uri="{FF2B5EF4-FFF2-40B4-BE49-F238E27FC236}">
                <a16:creationId xmlns:a16="http://schemas.microsoft.com/office/drawing/2014/main" id="{6FCA8ADB-8CF4-CAB9-F11D-940355B050BF}"/>
              </a:ext>
            </a:extLst>
          </p:cNvPr>
          <p:cNvPicPr>
            <a:picLocks noChangeAspect="1"/>
          </p:cNvPicPr>
          <p:nvPr/>
        </p:nvPicPr>
        <p:blipFill>
          <a:blip r:embed="rId2"/>
          <a:stretch>
            <a:fillRect/>
          </a:stretch>
        </p:blipFill>
        <p:spPr>
          <a:xfrm>
            <a:off x="554416" y="2470022"/>
            <a:ext cx="4701348" cy="4184200"/>
          </a:xfrm>
          <a:prstGeom prst="rect">
            <a:avLst/>
          </a:prstGeom>
        </p:spPr>
      </p:pic>
      <p:pic>
        <p:nvPicPr>
          <p:cNvPr id="5" name="Picture 4" descr="Chart, funnel chart&#10;&#10;Description automatically generated">
            <a:extLst>
              <a:ext uri="{FF2B5EF4-FFF2-40B4-BE49-F238E27FC236}">
                <a16:creationId xmlns:a16="http://schemas.microsoft.com/office/drawing/2014/main" id="{81BC5582-876B-E25B-5CDD-760CA6F890A4}"/>
              </a:ext>
            </a:extLst>
          </p:cNvPr>
          <p:cNvPicPr>
            <a:picLocks noChangeAspect="1"/>
          </p:cNvPicPr>
          <p:nvPr/>
        </p:nvPicPr>
        <p:blipFill>
          <a:blip r:embed="rId3"/>
          <a:stretch>
            <a:fillRect/>
          </a:stretch>
        </p:blipFill>
        <p:spPr>
          <a:xfrm>
            <a:off x="5577085" y="2585210"/>
            <a:ext cx="6487895" cy="4157601"/>
          </a:xfrm>
          <a:prstGeom prst="rect">
            <a:avLst/>
          </a:prstGeom>
        </p:spPr>
      </p:pic>
    </p:spTree>
    <p:extLst>
      <p:ext uri="{BB962C8B-B14F-4D97-AF65-F5344CB8AC3E}">
        <p14:creationId xmlns:p14="http://schemas.microsoft.com/office/powerpoint/2010/main" val="2991188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504B3E-2155-480C-A1E5-DBFD02C5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1051560" y="586822"/>
            <a:ext cx="3538728" cy="1645920"/>
          </a:xfrm>
        </p:spPr>
        <p:txBody>
          <a:bodyPr>
            <a:normAutofit/>
          </a:bodyPr>
          <a:lstStyle/>
          <a:p>
            <a:r>
              <a:rPr lang="en-LB" sz="3000"/>
              <a:t>3 Results</a:t>
            </a:r>
            <a:br>
              <a:rPr lang="en-LB" sz="3000"/>
            </a:br>
            <a:r>
              <a:rPr lang="en-US" sz="3000"/>
              <a:t>3.4	Gene Ontology and Pathway Analysis</a:t>
            </a:r>
            <a:endParaRPr lang="en-LB" sz="3000"/>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5349240" y="586822"/>
            <a:ext cx="6007608" cy="1645920"/>
          </a:xfrm>
        </p:spPr>
        <p:txBody>
          <a:bodyPr anchor="ctr">
            <a:normAutofit/>
          </a:bodyPr>
          <a:lstStyle/>
          <a:p>
            <a:r>
              <a:rPr lang="en-US" sz="1700"/>
              <a:t>The second analysis was done on the 208 DEGs found in the PPI network, and results were associated with kidney functions affected by Renal Cell Carcinoma.</a:t>
            </a:r>
          </a:p>
          <a:p>
            <a:r>
              <a:rPr lang="en-US" sz="1700"/>
              <a:t>GO terms and KEGG pathways related to plasma membrane components, ions homeostasis and regulation, and pathways in cancer were found.</a:t>
            </a:r>
            <a:endParaRPr lang="en-LB" sz="1700"/>
          </a:p>
        </p:txBody>
      </p:sp>
      <p:pic>
        <p:nvPicPr>
          <p:cNvPr id="7" name="Picture 6" descr="Chart&#10;&#10;Description automatically generated">
            <a:extLst>
              <a:ext uri="{FF2B5EF4-FFF2-40B4-BE49-F238E27FC236}">
                <a16:creationId xmlns:a16="http://schemas.microsoft.com/office/drawing/2014/main" id="{9F1505DE-D747-3455-353D-C6F0114E3663}"/>
              </a:ext>
            </a:extLst>
          </p:cNvPr>
          <p:cNvPicPr>
            <a:picLocks noChangeAspect="1"/>
          </p:cNvPicPr>
          <p:nvPr/>
        </p:nvPicPr>
        <p:blipFill rotWithShape="1">
          <a:blip r:embed="rId2"/>
          <a:srcRect l="19277" t="3458" r="-4" b="-4"/>
          <a:stretch/>
        </p:blipFill>
        <p:spPr>
          <a:xfrm>
            <a:off x="5349241" y="2454439"/>
            <a:ext cx="6595538" cy="4322264"/>
          </a:xfrm>
          <a:prstGeom prst="rect">
            <a:avLst/>
          </a:prstGeom>
        </p:spPr>
      </p:pic>
      <p:pic>
        <p:nvPicPr>
          <p:cNvPr id="5" name="Picture 4" descr="Table&#10;&#10;Description automatically generated">
            <a:extLst>
              <a:ext uri="{FF2B5EF4-FFF2-40B4-BE49-F238E27FC236}">
                <a16:creationId xmlns:a16="http://schemas.microsoft.com/office/drawing/2014/main" id="{E967D418-0786-6037-3258-50E3E0F7D7A8}"/>
              </a:ext>
            </a:extLst>
          </p:cNvPr>
          <p:cNvPicPr>
            <a:picLocks noChangeAspect="1"/>
          </p:cNvPicPr>
          <p:nvPr/>
        </p:nvPicPr>
        <p:blipFill rotWithShape="1">
          <a:blip r:embed="rId3"/>
          <a:srcRect l="-20897" t="-36161" r="-5527" b="-9556"/>
          <a:stretch/>
        </p:blipFill>
        <p:spPr>
          <a:xfrm>
            <a:off x="-840887" y="954741"/>
            <a:ext cx="6007609" cy="6216396"/>
          </a:xfrm>
          <a:prstGeom prst="rect">
            <a:avLst/>
          </a:prstGeom>
        </p:spPr>
      </p:pic>
    </p:spTree>
    <p:extLst>
      <p:ext uri="{BB962C8B-B14F-4D97-AF65-F5344CB8AC3E}">
        <p14:creationId xmlns:p14="http://schemas.microsoft.com/office/powerpoint/2010/main" val="3397244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Urologist Singapore | Urohealth Medical Clinic">
            <a:extLst>
              <a:ext uri="{FF2B5EF4-FFF2-40B4-BE49-F238E27FC236}">
                <a16:creationId xmlns:a16="http://schemas.microsoft.com/office/drawing/2014/main" id="{88DD682F-726A-B0D4-5F54-D328688557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69"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7531610" y="365125"/>
            <a:ext cx="3822189" cy="1899912"/>
          </a:xfrm>
        </p:spPr>
        <p:txBody>
          <a:bodyPr>
            <a:normAutofit/>
          </a:bodyPr>
          <a:lstStyle/>
          <a:p>
            <a:r>
              <a:rPr lang="en-LB" sz="4000"/>
              <a:t>4 Discussion</a:t>
            </a:r>
            <a:br>
              <a:rPr lang="en-LB" sz="4000"/>
            </a:br>
            <a:endParaRPr lang="en-LB" sz="4000"/>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7531610" y="2434201"/>
            <a:ext cx="3822189" cy="3742762"/>
          </a:xfrm>
        </p:spPr>
        <p:txBody>
          <a:bodyPr>
            <a:normAutofit/>
          </a:bodyPr>
          <a:lstStyle/>
          <a:p>
            <a:r>
              <a:rPr lang="en-US" sz="1700" dirty="0"/>
              <a:t>Renal cell carcinoma (RCC) is a kidney cancer responsible for significant cancer-related deaths worldwide. </a:t>
            </a:r>
          </a:p>
          <a:p>
            <a:r>
              <a:rPr lang="en-US" sz="1700" dirty="0"/>
              <a:t>Dysregulation of various genes, including metabolic pathways, membrane transport, and apoptosis, contribute to RCC development and progression. </a:t>
            </a:r>
          </a:p>
          <a:p>
            <a:r>
              <a:rPr lang="en-US" sz="1700" dirty="0"/>
              <a:t>Long non-coding RNAs (lncRNAs) are emerging as important regulators of gene expression implicated in the pathogenesis of RCC.</a:t>
            </a:r>
            <a:endParaRPr lang="en-LB" sz="1700" dirty="0"/>
          </a:p>
        </p:txBody>
      </p:sp>
    </p:spTree>
    <p:extLst>
      <p:ext uri="{BB962C8B-B14F-4D97-AF65-F5344CB8AC3E}">
        <p14:creationId xmlns:p14="http://schemas.microsoft.com/office/powerpoint/2010/main" val="760424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9F23E05-E5C5-497C-A842-7BD21B207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a:xfrm>
            <a:off x="838200" y="365126"/>
            <a:ext cx="10515600" cy="1306440"/>
          </a:xfrm>
        </p:spPr>
        <p:txBody>
          <a:bodyPr>
            <a:normAutofit/>
          </a:bodyPr>
          <a:lstStyle/>
          <a:p>
            <a:r>
              <a:rPr lang="en-LB" sz="4000"/>
              <a:t>4 Discussion</a:t>
            </a:r>
          </a:p>
        </p:txBody>
      </p:sp>
      <p:pic>
        <p:nvPicPr>
          <p:cNvPr id="20" name="Picture 19">
            <a:extLst>
              <a:ext uri="{FF2B5EF4-FFF2-40B4-BE49-F238E27FC236}">
                <a16:creationId xmlns:a16="http://schemas.microsoft.com/office/drawing/2014/main" id="{470A218F-9FBF-CA54-9D03-097A50725E1D}"/>
              </a:ext>
            </a:extLst>
          </p:cNvPr>
          <p:cNvPicPr>
            <a:picLocks noChangeAspect="1"/>
          </p:cNvPicPr>
          <p:nvPr/>
        </p:nvPicPr>
        <p:blipFill rotWithShape="1">
          <a:blip r:embed="rId2"/>
          <a:srcRect l="11551" r="28218" b="1"/>
          <a:stretch/>
        </p:blipFill>
        <p:spPr>
          <a:xfrm>
            <a:off x="7989296" y="1843285"/>
            <a:ext cx="3364502" cy="3728611"/>
          </a:xfrm>
          <a:prstGeom prst="rect">
            <a:avLst/>
          </a:prstGeom>
        </p:spPr>
      </p:pic>
      <p:graphicFrame>
        <p:nvGraphicFramePr>
          <p:cNvPr id="19" name="Content Placeholder 2">
            <a:extLst>
              <a:ext uri="{FF2B5EF4-FFF2-40B4-BE49-F238E27FC236}">
                <a16:creationId xmlns:a16="http://schemas.microsoft.com/office/drawing/2014/main" id="{00E93D40-7842-5132-1BC7-BC83D4F69CFF}"/>
              </a:ext>
            </a:extLst>
          </p:cNvPr>
          <p:cNvGraphicFramePr>
            <a:graphicFrameLocks noGrp="1"/>
          </p:cNvGraphicFramePr>
          <p:nvPr>
            <p:ph idx="1"/>
            <p:extLst>
              <p:ext uri="{D42A27DB-BD31-4B8C-83A1-F6EECF244321}">
                <p14:modId xmlns:p14="http://schemas.microsoft.com/office/powerpoint/2010/main" val="2535836265"/>
              </p:ext>
            </p:extLst>
          </p:nvPr>
        </p:nvGraphicFramePr>
        <p:xfrm>
          <a:off x="838200" y="1825625"/>
          <a:ext cx="6714066" cy="4301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482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p:txBody>
          <a:bodyPr/>
          <a:lstStyle/>
          <a:p>
            <a:r>
              <a:rPr lang="en-LB" dirty="0"/>
              <a:t>4 Discussion</a:t>
            </a:r>
          </a:p>
        </p:txBody>
      </p:sp>
      <p:graphicFrame>
        <p:nvGraphicFramePr>
          <p:cNvPr id="7" name="Content Placeholder 2">
            <a:extLst>
              <a:ext uri="{FF2B5EF4-FFF2-40B4-BE49-F238E27FC236}">
                <a16:creationId xmlns:a16="http://schemas.microsoft.com/office/drawing/2014/main" id="{E99324FE-55AA-F81C-B4D4-305CC68424F4}"/>
              </a:ext>
            </a:extLst>
          </p:cNvPr>
          <p:cNvGraphicFramePr>
            <a:graphicFrameLocks noGrp="1"/>
          </p:cNvGraphicFramePr>
          <p:nvPr>
            <p:ph idx="1"/>
            <p:extLst>
              <p:ext uri="{D42A27DB-BD31-4B8C-83A1-F6EECF244321}">
                <p14:modId xmlns:p14="http://schemas.microsoft.com/office/powerpoint/2010/main" val="782217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5725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E47A226E-F9D0-7E73-E584-76F7C1B0958B}"/>
              </a:ext>
            </a:extLst>
          </p:cNvPr>
          <p:cNvPicPr>
            <a:picLocks noChangeAspect="1"/>
          </p:cNvPicPr>
          <p:nvPr/>
        </p:nvPicPr>
        <p:blipFill rotWithShape="1">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a:xfrm>
            <a:off x="838200" y="365125"/>
            <a:ext cx="10515600" cy="1325563"/>
          </a:xfrm>
        </p:spPr>
        <p:txBody>
          <a:bodyPr>
            <a:normAutofit/>
          </a:bodyPr>
          <a:lstStyle/>
          <a:p>
            <a:r>
              <a:rPr lang="en-LB" dirty="0"/>
              <a:t>4 Discussion</a:t>
            </a:r>
          </a:p>
        </p:txBody>
      </p:sp>
      <p:graphicFrame>
        <p:nvGraphicFramePr>
          <p:cNvPr id="5" name="Content Placeholder 2">
            <a:extLst>
              <a:ext uri="{FF2B5EF4-FFF2-40B4-BE49-F238E27FC236}">
                <a16:creationId xmlns:a16="http://schemas.microsoft.com/office/drawing/2014/main" id="{3B4413A8-06A8-8F77-1ED9-2A460FD8DF81}"/>
              </a:ext>
            </a:extLst>
          </p:cNvPr>
          <p:cNvGraphicFramePr>
            <a:graphicFrameLocks noGrp="1"/>
          </p:cNvGraphicFramePr>
          <p:nvPr>
            <p:ph idx="1"/>
            <p:extLst>
              <p:ext uri="{D42A27DB-BD31-4B8C-83A1-F6EECF244321}">
                <p14:modId xmlns:p14="http://schemas.microsoft.com/office/powerpoint/2010/main" val="4296137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0889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p:txBody>
          <a:bodyPr/>
          <a:lstStyle/>
          <a:p>
            <a:r>
              <a:rPr lang="en-LB" dirty="0"/>
              <a:t>4 Discussion</a:t>
            </a:r>
          </a:p>
        </p:txBody>
      </p:sp>
      <p:graphicFrame>
        <p:nvGraphicFramePr>
          <p:cNvPr id="5" name="Content Placeholder 2">
            <a:extLst>
              <a:ext uri="{FF2B5EF4-FFF2-40B4-BE49-F238E27FC236}">
                <a16:creationId xmlns:a16="http://schemas.microsoft.com/office/drawing/2014/main" id="{AD5CC04C-41E0-C66B-752C-915B4F1A92D3}"/>
              </a:ext>
            </a:extLst>
          </p:cNvPr>
          <p:cNvGraphicFramePr>
            <a:graphicFrameLocks noGrp="1"/>
          </p:cNvGraphicFramePr>
          <p:nvPr>
            <p:ph idx="1"/>
            <p:extLst>
              <p:ext uri="{D42A27DB-BD31-4B8C-83A1-F6EECF244321}">
                <p14:modId xmlns:p14="http://schemas.microsoft.com/office/powerpoint/2010/main" val="9659505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6170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p:txBody>
          <a:bodyPr/>
          <a:lstStyle/>
          <a:p>
            <a:r>
              <a:rPr lang="en-LB"/>
              <a:t>4 Discussion</a:t>
            </a:r>
            <a:endParaRPr lang="en-LB" dirty="0"/>
          </a:p>
        </p:txBody>
      </p:sp>
      <p:graphicFrame>
        <p:nvGraphicFramePr>
          <p:cNvPr id="5" name="Content Placeholder 2">
            <a:extLst>
              <a:ext uri="{FF2B5EF4-FFF2-40B4-BE49-F238E27FC236}">
                <a16:creationId xmlns:a16="http://schemas.microsoft.com/office/drawing/2014/main" id="{EF399AD2-A03F-3251-FC85-5E1B0EC22F13}"/>
              </a:ext>
            </a:extLst>
          </p:cNvPr>
          <p:cNvGraphicFramePr>
            <a:graphicFrameLocks noGrp="1"/>
          </p:cNvGraphicFramePr>
          <p:nvPr>
            <p:ph idx="1"/>
            <p:extLst>
              <p:ext uri="{D42A27DB-BD31-4B8C-83A1-F6EECF244321}">
                <p14:modId xmlns:p14="http://schemas.microsoft.com/office/powerpoint/2010/main" val="4169605826"/>
              </p:ext>
            </p:extLst>
          </p:nvPr>
        </p:nvGraphicFramePr>
        <p:xfrm>
          <a:off x="416859" y="1825625"/>
          <a:ext cx="1137621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3625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a:xfrm>
            <a:off x="838200" y="556995"/>
            <a:ext cx="10515600" cy="1133693"/>
          </a:xfrm>
        </p:spPr>
        <p:txBody>
          <a:bodyPr>
            <a:normAutofit/>
          </a:bodyPr>
          <a:lstStyle/>
          <a:p>
            <a:r>
              <a:rPr lang="en-LB" sz="5200"/>
              <a:t>4 Discussion</a:t>
            </a:r>
          </a:p>
        </p:txBody>
      </p:sp>
      <p:graphicFrame>
        <p:nvGraphicFramePr>
          <p:cNvPr id="5" name="Content Placeholder 2">
            <a:extLst>
              <a:ext uri="{FF2B5EF4-FFF2-40B4-BE49-F238E27FC236}">
                <a16:creationId xmlns:a16="http://schemas.microsoft.com/office/drawing/2014/main" id="{D4454D6C-A98A-E86B-DF32-DF83CDE5DDE5}"/>
              </a:ext>
            </a:extLst>
          </p:cNvPr>
          <p:cNvGraphicFramePr>
            <a:graphicFrameLocks noGrp="1"/>
          </p:cNvGraphicFramePr>
          <p:nvPr>
            <p:ph idx="1"/>
            <p:extLst>
              <p:ext uri="{D42A27DB-BD31-4B8C-83A1-F6EECF244321}">
                <p14:modId xmlns:p14="http://schemas.microsoft.com/office/powerpoint/2010/main" val="19596671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1156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56">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2A9537-5227-8FE5-0717-290101C07AFA}"/>
              </a:ext>
            </a:extLst>
          </p:cNvPr>
          <p:cNvSpPr>
            <a:spLocks noGrp="1"/>
          </p:cNvSpPr>
          <p:nvPr>
            <p:ph type="title"/>
          </p:nvPr>
        </p:nvSpPr>
        <p:spPr>
          <a:xfrm>
            <a:off x="640080" y="329184"/>
            <a:ext cx="6894576" cy="1783080"/>
          </a:xfrm>
        </p:spPr>
        <p:txBody>
          <a:bodyPr anchor="b">
            <a:normAutofit/>
          </a:bodyPr>
          <a:lstStyle/>
          <a:p>
            <a:r>
              <a:rPr lang="en-LB" sz="5400"/>
              <a:t>1. Introduction</a:t>
            </a:r>
          </a:p>
        </p:txBody>
      </p:sp>
      <p:sp>
        <p:nvSpPr>
          <p:cNvPr id="206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64" name="Content Placeholder 2">
            <a:extLst>
              <a:ext uri="{FF2B5EF4-FFF2-40B4-BE49-F238E27FC236}">
                <a16:creationId xmlns:a16="http://schemas.microsoft.com/office/drawing/2014/main" id="{02115C09-9798-9AED-9236-06961995160D}"/>
              </a:ext>
            </a:extLst>
          </p:cNvPr>
          <p:cNvGraphicFramePr>
            <a:graphicFrameLocks noGrp="1"/>
          </p:cNvGraphicFramePr>
          <p:nvPr>
            <p:ph idx="1"/>
            <p:extLst>
              <p:ext uri="{D42A27DB-BD31-4B8C-83A1-F6EECF244321}">
                <p14:modId xmlns:p14="http://schemas.microsoft.com/office/powerpoint/2010/main" val="1166865270"/>
              </p:ext>
            </p:extLst>
          </p:nvPr>
        </p:nvGraphicFramePr>
        <p:xfrm>
          <a:off x="640080" y="2706624"/>
          <a:ext cx="6894576" cy="34838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2" name="Picture 4" descr="The gene expression conference that keeps evolving">
            <a:extLst>
              <a:ext uri="{FF2B5EF4-FFF2-40B4-BE49-F238E27FC236}">
                <a16:creationId xmlns:a16="http://schemas.microsoft.com/office/drawing/2014/main" id="{E73A30FD-C7A8-BECC-1D18-7874A78BB169}"/>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863840" y="915170"/>
            <a:ext cx="4014216" cy="22579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10;&#10;Description automatically generated">
            <a:extLst>
              <a:ext uri="{FF2B5EF4-FFF2-40B4-BE49-F238E27FC236}">
                <a16:creationId xmlns:a16="http://schemas.microsoft.com/office/drawing/2014/main" id="{D22AD163-7288-9B08-1C72-4FC721363BBB}"/>
              </a:ext>
            </a:extLst>
          </p:cNvPr>
          <p:cNvPicPr>
            <a:picLocks noChangeAspect="1"/>
          </p:cNvPicPr>
          <p:nvPr/>
        </p:nvPicPr>
        <p:blipFill>
          <a:blip r:embed="rId8"/>
          <a:stretch>
            <a:fillRect/>
          </a:stretch>
        </p:blipFill>
        <p:spPr>
          <a:xfrm>
            <a:off x="7892327" y="4079193"/>
            <a:ext cx="3938954" cy="2176272"/>
          </a:xfrm>
          <a:prstGeom prst="rect">
            <a:avLst/>
          </a:prstGeom>
        </p:spPr>
      </p:pic>
    </p:spTree>
    <p:extLst>
      <p:ext uri="{BB962C8B-B14F-4D97-AF65-F5344CB8AC3E}">
        <p14:creationId xmlns:p14="http://schemas.microsoft.com/office/powerpoint/2010/main" val="2314340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0E4C519-FBE9-4ABE-A8F9-C2CBE3269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Sample being pipetted into a petri dish">
            <a:extLst>
              <a:ext uri="{FF2B5EF4-FFF2-40B4-BE49-F238E27FC236}">
                <a16:creationId xmlns:a16="http://schemas.microsoft.com/office/drawing/2014/main" id="{1A6B2611-23D3-1114-1225-284795D76C07}"/>
              </a:ext>
            </a:extLst>
          </p:cNvPr>
          <p:cNvPicPr>
            <a:picLocks noChangeAspect="1"/>
          </p:cNvPicPr>
          <p:nvPr/>
        </p:nvPicPr>
        <p:blipFill rotWithShape="1">
          <a:blip r:embed="rId2"/>
          <a:srcRect l="2488" r="-2" b="-2"/>
          <a:stretch/>
        </p:blipFill>
        <p:spPr>
          <a:xfrm>
            <a:off x="3245637" y="-1"/>
            <a:ext cx="8946363" cy="685800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 useBgFill="1">
        <p:nvSpPr>
          <p:cNvPr id="19" name="Freeform: Shape 10">
            <a:extLst>
              <a:ext uri="{FF2B5EF4-FFF2-40B4-BE49-F238E27FC236}">
                <a16:creationId xmlns:a16="http://schemas.microsoft.com/office/drawing/2014/main" id="{80EC29FB-299E-49F3-8C7B-01199632A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455672" cy="6858000"/>
          </a:xfrm>
          <a:custGeom>
            <a:avLst/>
            <a:gdLst>
              <a:gd name="connsiteX0" fmla="*/ 0 w 4455672"/>
              <a:gd name="connsiteY0" fmla="*/ 0 h 6858000"/>
              <a:gd name="connsiteX1" fmla="*/ 3245636 w 4455672"/>
              <a:gd name="connsiteY1" fmla="*/ 0 h 6858000"/>
              <a:gd name="connsiteX2" fmla="*/ 3305677 w 4455672"/>
              <a:gd name="connsiteY2" fmla="*/ 69272 h 6858000"/>
              <a:gd name="connsiteX3" fmla="*/ 4455672 w 4455672"/>
              <a:gd name="connsiteY3" fmla="*/ 3429001 h 6858000"/>
              <a:gd name="connsiteX4" fmla="*/ 3305677 w 4455672"/>
              <a:gd name="connsiteY4" fmla="*/ 6788731 h 6858000"/>
              <a:gd name="connsiteX5" fmla="*/ 3245638 w 4455672"/>
              <a:gd name="connsiteY5" fmla="*/ 6858000 h 6858000"/>
              <a:gd name="connsiteX6" fmla="*/ 0 w 44556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2" h="6858000">
                <a:moveTo>
                  <a:pt x="0" y="0"/>
                </a:moveTo>
                <a:lnTo>
                  <a:pt x="3245636" y="0"/>
                </a:lnTo>
                <a:lnTo>
                  <a:pt x="3305677" y="69272"/>
                </a:lnTo>
                <a:cubicBezTo>
                  <a:pt x="4016203" y="929101"/>
                  <a:pt x="4455672" y="2116945"/>
                  <a:pt x="4455672" y="3429001"/>
                </a:cubicBezTo>
                <a:cubicBezTo>
                  <a:pt x="4455672" y="4741057"/>
                  <a:pt x="4016203" y="5928901"/>
                  <a:pt x="3305677" y="6788731"/>
                </a:cubicBezTo>
                <a:lnTo>
                  <a:pt x="3245638"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2">
            <a:extLst>
              <a:ext uri="{FF2B5EF4-FFF2-40B4-BE49-F238E27FC236}">
                <a16:creationId xmlns:a16="http://schemas.microsoft.com/office/drawing/2014/main" id="{C29A2522-B27A-45C5-897B-79A1407D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8" cy="6858000"/>
          </a:xfrm>
          <a:custGeom>
            <a:avLst/>
            <a:gdLst>
              <a:gd name="connsiteX0" fmla="*/ 0 w 4446528"/>
              <a:gd name="connsiteY0" fmla="*/ 0 h 6858000"/>
              <a:gd name="connsiteX1" fmla="*/ 3236492 w 4446528"/>
              <a:gd name="connsiteY1" fmla="*/ 0 h 6858000"/>
              <a:gd name="connsiteX2" fmla="*/ 3296533 w 4446528"/>
              <a:gd name="connsiteY2" fmla="*/ 69272 h 6858000"/>
              <a:gd name="connsiteX3" fmla="*/ 4446528 w 4446528"/>
              <a:gd name="connsiteY3" fmla="*/ 3429001 h 6858000"/>
              <a:gd name="connsiteX4" fmla="*/ 3296533 w 4446528"/>
              <a:gd name="connsiteY4" fmla="*/ 6788731 h 6858000"/>
              <a:gd name="connsiteX5" fmla="*/ 3236494 w 4446528"/>
              <a:gd name="connsiteY5" fmla="*/ 6858000 h 6858000"/>
              <a:gd name="connsiteX6" fmla="*/ 0 w 44465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8" h="6858000">
                <a:moveTo>
                  <a:pt x="0" y="0"/>
                </a:moveTo>
                <a:lnTo>
                  <a:pt x="3236492" y="0"/>
                </a:lnTo>
                <a:lnTo>
                  <a:pt x="3296533" y="69272"/>
                </a:lnTo>
                <a:cubicBezTo>
                  <a:pt x="4007059" y="929101"/>
                  <a:pt x="4446528" y="2116945"/>
                  <a:pt x="4446528" y="3429001"/>
                </a:cubicBezTo>
                <a:cubicBezTo>
                  <a:pt x="4446528" y="4741057"/>
                  <a:pt x="4007059" y="5928901"/>
                  <a:pt x="3296533" y="6788731"/>
                </a:cubicBezTo>
                <a:lnTo>
                  <a:pt x="323649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a:xfrm>
            <a:off x="371094" y="1161288"/>
            <a:ext cx="3438144" cy="1239012"/>
          </a:xfrm>
        </p:spPr>
        <p:txBody>
          <a:bodyPr anchor="ctr">
            <a:normAutofit/>
          </a:bodyPr>
          <a:lstStyle/>
          <a:p>
            <a:r>
              <a:rPr lang="en-LB" sz="2800"/>
              <a:t>4 Discussion</a:t>
            </a:r>
          </a:p>
        </p:txBody>
      </p:sp>
      <p:sp>
        <p:nvSpPr>
          <p:cNvPr id="15" name="Rectangle 1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0961"/>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181"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3246559-C4A9-FA50-77D1-41FDF7536FE3}"/>
              </a:ext>
            </a:extLst>
          </p:cNvPr>
          <p:cNvSpPr>
            <a:spLocks noGrp="1"/>
          </p:cNvSpPr>
          <p:nvPr>
            <p:ph idx="1"/>
          </p:nvPr>
        </p:nvSpPr>
        <p:spPr>
          <a:xfrm>
            <a:off x="371094" y="2718054"/>
            <a:ext cx="3438906" cy="3207258"/>
          </a:xfrm>
        </p:spPr>
        <p:txBody>
          <a:bodyPr anchor="t">
            <a:normAutofit lnSpcReduction="10000"/>
          </a:bodyPr>
          <a:lstStyle/>
          <a:p>
            <a:r>
              <a:rPr lang="en-US" sz="1700" dirty="0"/>
              <a:t>These findings are based on bioinformatic analysis, and further experimental validation is required to confirm the interactions between these RNAs and genes in RCC. </a:t>
            </a:r>
          </a:p>
          <a:p>
            <a:r>
              <a:rPr lang="en-US" sz="1700" dirty="0"/>
              <a:t>Nonetheless, the results provide a valuable starting point for further investigation into the mechanisms underlying RCC pathogenesis and the development of new therapeutic strategies for this disease.</a:t>
            </a:r>
            <a:endParaRPr lang="en-LB" sz="1700" dirty="0"/>
          </a:p>
        </p:txBody>
      </p:sp>
    </p:spTree>
    <p:extLst>
      <p:ext uri="{BB962C8B-B14F-4D97-AF65-F5344CB8AC3E}">
        <p14:creationId xmlns:p14="http://schemas.microsoft.com/office/powerpoint/2010/main" val="4196440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F009D-92E0-0C8F-0540-109B177F89CA}"/>
              </a:ext>
            </a:extLst>
          </p:cNvPr>
          <p:cNvSpPr>
            <a:spLocks noGrp="1"/>
          </p:cNvSpPr>
          <p:nvPr>
            <p:ph type="title"/>
          </p:nvPr>
        </p:nvSpPr>
        <p:spPr>
          <a:xfrm>
            <a:off x="640080" y="325369"/>
            <a:ext cx="4368602" cy="1956841"/>
          </a:xfrm>
        </p:spPr>
        <p:txBody>
          <a:bodyPr anchor="b">
            <a:normAutofit/>
          </a:bodyPr>
          <a:lstStyle/>
          <a:p>
            <a:r>
              <a:rPr lang="en-LB" sz="5400"/>
              <a:t>Conclusion</a:t>
            </a:r>
          </a:p>
        </p:txBody>
      </p:sp>
      <p:sp>
        <p:nvSpPr>
          <p:cNvPr id="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719B8B-0739-8858-3494-ABC1A414ECF8}"/>
              </a:ext>
            </a:extLst>
          </p:cNvPr>
          <p:cNvSpPr>
            <a:spLocks noGrp="1"/>
          </p:cNvSpPr>
          <p:nvPr>
            <p:ph idx="1"/>
          </p:nvPr>
        </p:nvSpPr>
        <p:spPr>
          <a:xfrm>
            <a:off x="640080" y="2872899"/>
            <a:ext cx="4243589" cy="3320668"/>
          </a:xfrm>
        </p:spPr>
        <p:txBody>
          <a:bodyPr>
            <a:normAutofit/>
          </a:bodyPr>
          <a:lstStyle/>
          <a:p>
            <a:r>
              <a:rPr lang="en-US" sz="1700"/>
              <a:t>In conclusion, this work successfully constructed a ceRNA network by bioinformatics analysis based on the GEO database, providing a comprehensive resource for investigating the ceRNA regulation in RCC. </a:t>
            </a:r>
          </a:p>
          <a:p>
            <a:r>
              <a:rPr lang="en-US" sz="1700">
                <a:effectLst/>
                <a:latin typeface="Calibri" panose="020F0502020204030204" pitchFamily="34" charset="0"/>
                <a:ea typeface="Calibri" panose="020F0502020204030204" pitchFamily="34" charset="0"/>
                <a:cs typeface="Arial" panose="020B0604020202020204" pitchFamily="34" charset="0"/>
              </a:rPr>
              <a:t>Overall, the results suggest that the dysregulation of lncRNAs and miRNAs may play an important role in the development and progression of RCC by regulating the expression of target genes. </a:t>
            </a:r>
          </a:p>
        </p:txBody>
      </p:sp>
      <p:pic>
        <p:nvPicPr>
          <p:cNvPr id="14" name="Picture 13" descr="Web of wires connecting pins">
            <a:extLst>
              <a:ext uri="{FF2B5EF4-FFF2-40B4-BE49-F238E27FC236}">
                <a16:creationId xmlns:a16="http://schemas.microsoft.com/office/drawing/2014/main" id="{F9F95153-0775-AAD6-965C-51C12F9B1E8C}"/>
              </a:ext>
            </a:extLst>
          </p:cNvPr>
          <p:cNvPicPr>
            <a:picLocks noChangeAspect="1"/>
          </p:cNvPicPr>
          <p:nvPr/>
        </p:nvPicPr>
        <p:blipFill rotWithShape="1">
          <a:blip r:embed="rId2"/>
          <a:srcRect l="8467" r="2458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83505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ky, outdoor object, several&#10;&#10;Description automatically generated">
            <a:extLst>
              <a:ext uri="{FF2B5EF4-FFF2-40B4-BE49-F238E27FC236}">
                <a16:creationId xmlns:a16="http://schemas.microsoft.com/office/drawing/2014/main" id="{AD168AA4-3BBF-F942-119A-F595EC0F4C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4489" y="982638"/>
            <a:ext cx="6571799" cy="5471021"/>
          </a:xfrm>
          <a:prstGeom prst="rect">
            <a:avLst/>
          </a:prstGeom>
        </p:spPr>
      </p:pic>
      <p:sp>
        <p:nvSpPr>
          <p:cNvPr id="14" name="Freeform: Shape 1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A67CD87-AF1D-B4C3-9F76-F2A9E9A42D64}"/>
              </a:ext>
            </a:extLst>
          </p:cNvPr>
          <p:cNvSpPr>
            <a:spLocks noGrp="1"/>
          </p:cNvSpPr>
          <p:nvPr>
            <p:ph type="title"/>
          </p:nvPr>
        </p:nvSpPr>
        <p:spPr>
          <a:xfrm>
            <a:off x="838201" y="643467"/>
            <a:ext cx="3888526" cy="1800526"/>
          </a:xfrm>
        </p:spPr>
        <p:txBody>
          <a:bodyPr>
            <a:normAutofit/>
          </a:bodyPr>
          <a:lstStyle/>
          <a:p>
            <a:r>
              <a:rPr lang="en-LB"/>
              <a:t>Conclusion</a:t>
            </a:r>
            <a:endParaRPr lang="en-LB" dirty="0"/>
          </a:p>
        </p:txBody>
      </p:sp>
      <p:sp>
        <p:nvSpPr>
          <p:cNvPr id="3" name="Content Placeholder 2">
            <a:extLst>
              <a:ext uri="{FF2B5EF4-FFF2-40B4-BE49-F238E27FC236}">
                <a16:creationId xmlns:a16="http://schemas.microsoft.com/office/drawing/2014/main" id="{E99D4A5B-E55A-F531-CC01-354C97E38A98}"/>
              </a:ext>
            </a:extLst>
          </p:cNvPr>
          <p:cNvSpPr>
            <a:spLocks noGrp="1"/>
          </p:cNvSpPr>
          <p:nvPr>
            <p:ph idx="1"/>
          </p:nvPr>
        </p:nvSpPr>
        <p:spPr>
          <a:xfrm>
            <a:off x="838201" y="2623381"/>
            <a:ext cx="3888528" cy="3553581"/>
          </a:xfrm>
        </p:spPr>
        <p:txBody>
          <a:bodyPr>
            <a:normAutofit/>
          </a:bodyPr>
          <a:lstStyle/>
          <a:p>
            <a:r>
              <a:rPr lang="en-US" sz="1700" dirty="0">
                <a:effectLst/>
                <a:latin typeface="+mj-lt"/>
                <a:ea typeface="Cambria" panose="02040503050406030204" pitchFamily="18" charset="0"/>
              </a:rPr>
              <a:t>Importantly, candidate prognostic biomarkers that are involved in the </a:t>
            </a:r>
            <a:r>
              <a:rPr lang="en-US" sz="1700" dirty="0" err="1">
                <a:effectLst/>
                <a:latin typeface="+mj-lt"/>
                <a:ea typeface="Cambria" panose="02040503050406030204" pitchFamily="18" charset="0"/>
              </a:rPr>
              <a:t>ceRNA</a:t>
            </a:r>
            <a:r>
              <a:rPr lang="en-US" sz="1700" dirty="0">
                <a:effectLst/>
                <a:latin typeface="+mj-lt"/>
                <a:ea typeface="Cambria" panose="02040503050406030204" pitchFamily="18" charset="0"/>
              </a:rPr>
              <a:t> network were screened (a sub-</a:t>
            </a:r>
            <a:r>
              <a:rPr lang="en-US" sz="1700" dirty="0" err="1">
                <a:effectLst/>
                <a:latin typeface="+mj-lt"/>
                <a:ea typeface="Cambria" panose="02040503050406030204" pitchFamily="18" charset="0"/>
              </a:rPr>
              <a:t>ceRNA</a:t>
            </a:r>
            <a:r>
              <a:rPr lang="en-US" sz="1700" dirty="0">
                <a:effectLst/>
                <a:latin typeface="+mj-lt"/>
                <a:ea typeface="Cambria" panose="02040503050406030204" pitchFamily="18" charset="0"/>
              </a:rPr>
              <a:t> network was created), involving 3 lncRNA (LINC00473, LINC00944, LINC00982), 3 miRNA (hsa-miR-140-5p, hsa-miR-28-5p, hsa-miR-532-5p) and 3 key/hub genes (RGMA, THSD4 and BSND) which may exhibit important roles in the therapeutic target and prognosis analysis in RCC patients.</a:t>
            </a:r>
            <a:endParaRPr lang="en-LB" sz="1700" dirty="0">
              <a:effectLst/>
              <a:latin typeface="+mj-lt"/>
              <a:ea typeface="Cambria" panose="02040503050406030204" pitchFamily="18" charset="0"/>
            </a:endParaRPr>
          </a:p>
          <a:p>
            <a:endParaRPr lang="en-LB" sz="1700" dirty="0">
              <a:latin typeface="+mj-lt"/>
            </a:endParaRPr>
          </a:p>
        </p:txBody>
      </p:sp>
    </p:spTree>
    <p:extLst>
      <p:ext uri="{BB962C8B-B14F-4D97-AF65-F5344CB8AC3E}">
        <p14:creationId xmlns:p14="http://schemas.microsoft.com/office/powerpoint/2010/main" val="3061255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76DF60-09C5-6D4D-6695-67726A6CDDFE}"/>
              </a:ext>
            </a:extLst>
          </p:cNvPr>
          <p:cNvSpPr>
            <a:spLocks noGrp="1"/>
          </p:cNvSpPr>
          <p:nvPr>
            <p:ph idx="1"/>
          </p:nvPr>
        </p:nvSpPr>
        <p:spPr>
          <a:xfrm>
            <a:off x="1549400" y="6096405"/>
            <a:ext cx="10515600" cy="4351338"/>
          </a:xfrm>
        </p:spPr>
        <p:txBody>
          <a:bodyPr/>
          <a:lstStyle/>
          <a:p>
            <a:r>
              <a:rPr lang="en-LB" dirty="0"/>
              <a:t>Flow chart of the steps (methodolody) used in this study</a:t>
            </a:r>
          </a:p>
        </p:txBody>
      </p:sp>
      <p:pic>
        <p:nvPicPr>
          <p:cNvPr id="4" name="Picture 3">
            <a:extLst>
              <a:ext uri="{FF2B5EF4-FFF2-40B4-BE49-F238E27FC236}">
                <a16:creationId xmlns:a16="http://schemas.microsoft.com/office/drawing/2014/main" id="{6E5B8906-1593-2927-47D5-C94B185561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5422" y="191913"/>
            <a:ext cx="8116712" cy="5731280"/>
          </a:xfrm>
          <a:prstGeom prst="rect">
            <a:avLst/>
          </a:prstGeom>
        </p:spPr>
      </p:pic>
    </p:spTree>
    <p:extLst>
      <p:ext uri="{BB962C8B-B14F-4D97-AF65-F5344CB8AC3E}">
        <p14:creationId xmlns:p14="http://schemas.microsoft.com/office/powerpoint/2010/main" val="4000620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A34CD4-A7BB-7835-F7E5-77A63AC2FC36}"/>
              </a:ext>
            </a:extLst>
          </p:cNvPr>
          <p:cNvSpPr>
            <a:spLocks noGrp="1"/>
          </p:cNvSpPr>
          <p:nvPr>
            <p:ph type="title"/>
          </p:nvPr>
        </p:nvSpPr>
        <p:spPr>
          <a:xfrm>
            <a:off x="5297762" y="329184"/>
            <a:ext cx="6251110" cy="1783080"/>
          </a:xfrm>
        </p:spPr>
        <p:txBody>
          <a:bodyPr anchor="b">
            <a:normAutofit/>
          </a:bodyPr>
          <a:lstStyle/>
          <a:p>
            <a:r>
              <a:rPr lang="en-LB" sz="5000" dirty="0"/>
              <a:t>2. Materials &amp; Methods</a:t>
            </a:r>
            <a:br>
              <a:rPr lang="en-LB" sz="5000" dirty="0"/>
            </a:br>
            <a:r>
              <a:rPr lang="en-LB" sz="5000" dirty="0"/>
              <a:t>2.1 </a:t>
            </a:r>
            <a:r>
              <a:rPr lang="en-US" sz="5000" dirty="0"/>
              <a:t>Microarray Data</a:t>
            </a:r>
            <a:endParaRPr lang="en-LB" sz="5000" dirty="0"/>
          </a:p>
        </p:txBody>
      </p:sp>
      <p:pic>
        <p:nvPicPr>
          <p:cNvPr id="5" name="Picture 4" descr="A row of samples for medical testing">
            <a:extLst>
              <a:ext uri="{FF2B5EF4-FFF2-40B4-BE49-F238E27FC236}">
                <a16:creationId xmlns:a16="http://schemas.microsoft.com/office/drawing/2014/main" id="{E5E60A9C-5133-7924-8624-C13951A68280}"/>
              </a:ext>
            </a:extLst>
          </p:cNvPr>
          <p:cNvPicPr>
            <a:picLocks noChangeAspect="1"/>
          </p:cNvPicPr>
          <p:nvPr/>
        </p:nvPicPr>
        <p:blipFill rotWithShape="1">
          <a:blip r:embed="rId2"/>
          <a:srcRect l="48033" r="103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899B7F-DC31-CE3A-553D-CAACCAF4B474}"/>
              </a:ext>
            </a:extLst>
          </p:cNvPr>
          <p:cNvSpPr>
            <a:spLocks noGrp="1"/>
          </p:cNvSpPr>
          <p:nvPr>
            <p:ph idx="1"/>
          </p:nvPr>
        </p:nvSpPr>
        <p:spPr>
          <a:xfrm>
            <a:off x="5297762" y="2706624"/>
            <a:ext cx="6251110" cy="3483864"/>
          </a:xfrm>
        </p:spPr>
        <p:txBody>
          <a:bodyPr>
            <a:normAutofit/>
          </a:bodyPr>
          <a:lstStyle/>
          <a:p>
            <a:r>
              <a:rPr lang="en-US" sz="1500" dirty="0"/>
              <a:t>The dataset GSE16441 from the GEO database of NCBI was chosen for this study.</a:t>
            </a:r>
          </a:p>
          <a:p>
            <a:r>
              <a:rPr lang="en-US" sz="1500" dirty="0"/>
              <a:t>The screening criteria for the species type were set as "Homo sapiens", and keywords such as "Renal Cell Carcinoma", "miRNA", "mRNA" were used to search for relevant datasets.</a:t>
            </a:r>
          </a:p>
          <a:p>
            <a:r>
              <a:rPr lang="en-US" sz="1500" dirty="0"/>
              <a:t>GSE16441 was included in the study, which is divided into two platforms.</a:t>
            </a:r>
          </a:p>
          <a:p>
            <a:r>
              <a:rPr lang="en-US" sz="1500" dirty="0"/>
              <a:t>Platform </a:t>
            </a:r>
            <a:r>
              <a:rPr lang="en-US" sz="1500" b="1" dirty="0"/>
              <a:t>GPL6480</a:t>
            </a:r>
            <a:r>
              <a:rPr lang="en-US" sz="1500" dirty="0"/>
              <a:t> contains total RNA expression data from 17 RCC tumor samples and 17 corresponding non-tumor samples, which was used to find </a:t>
            </a:r>
            <a:r>
              <a:rPr lang="en-US" sz="1500" b="1" dirty="0"/>
              <a:t>differentially expressed lncRNA and mRNA</a:t>
            </a:r>
            <a:r>
              <a:rPr lang="en-US" sz="1500" dirty="0"/>
              <a:t>.</a:t>
            </a:r>
          </a:p>
          <a:p>
            <a:r>
              <a:rPr lang="en-US" sz="1500" dirty="0"/>
              <a:t>Platform </a:t>
            </a:r>
            <a:r>
              <a:rPr lang="en-US" sz="1500" b="1" dirty="0"/>
              <a:t>GPL8659</a:t>
            </a:r>
            <a:r>
              <a:rPr lang="en-US" sz="1500" dirty="0"/>
              <a:t> contains miRNA expression data from 17 RCC tumors and 17 corresponding non-tumor samples, which was used to find </a:t>
            </a:r>
            <a:r>
              <a:rPr lang="en-US" sz="1500" b="1" dirty="0"/>
              <a:t>differentially expressed microRNAs</a:t>
            </a:r>
            <a:r>
              <a:rPr lang="en-US" sz="1500" dirty="0"/>
              <a:t>.</a:t>
            </a:r>
          </a:p>
          <a:p>
            <a:endParaRPr lang="en-LB" sz="1500" dirty="0"/>
          </a:p>
        </p:txBody>
      </p:sp>
    </p:spTree>
    <p:extLst>
      <p:ext uri="{BB962C8B-B14F-4D97-AF65-F5344CB8AC3E}">
        <p14:creationId xmlns:p14="http://schemas.microsoft.com/office/powerpoint/2010/main" val="301817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9A48E9-4DA8-DD15-30CE-E213A4CEAF09}"/>
              </a:ext>
            </a:extLst>
          </p:cNvPr>
          <p:cNvSpPr>
            <a:spLocks noGrp="1"/>
          </p:cNvSpPr>
          <p:nvPr>
            <p:ph type="title"/>
          </p:nvPr>
        </p:nvSpPr>
        <p:spPr>
          <a:xfrm>
            <a:off x="838200" y="365125"/>
            <a:ext cx="10515600" cy="1325563"/>
          </a:xfrm>
        </p:spPr>
        <p:txBody>
          <a:bodyPr>
            <a:noAutofit/>
          </a:bodyPr>
          <a:lstStyle/>
          <a:p>
            <a:r>
              <a:rPr lang="en-LB" sz="2400" dirty="0"/>
              <a:t>2. Materials &amp; Methods</a:t>
            </a:r>
            <a:br>
              <a:rPr lang="en-LB" sz="2400" dirty="0"/>
            </a:br>
            <a:r>
              <a:rPr lang="en-LB" sz="2400" dirty="0"/>
              <a:t>2.2. </a:t>
            </a:r>
            <a:r>
              <a:rPr lang="en-US" sz="2400" dirty="0"/>
              <a:t>Differentially Expressed Genes, miRNA and lncRNA (DEGs, DEMs and DELs) analysis</a:t>
            </a:r>
            <a:br>
              <a:rPr lang="en-US" sz="2400" dirty="0"/>
            </a:br>
            <a:endParaRPr lang="en-LB" sz="2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2C223AD6-9584-BAF2-1E7C-247ED984A341}"/>
              </a:ext>
            </a:extLst>
          </p:cNvPr>
          <p:cNvGraphicFramePr>
            <a:graphicFrameLocks noGrp="1"/>
          </p:cNvGraphicFramePr>
          <p:nvPr>
            <p:ph idx="1"/>
            <p:extLst>
              <p:ext uri="{D42A27DB-BD31-4B8C-83A1-F6EECF244321}">
                <p14:modId xmlns:p14="http://schemas.microsoft.com/office/powerpoint/2010/main" val="753044305"/>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0396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FBC0AB5-6495-43E8-BCBD-80D022181166}"/>
              </a:ext>
            </a:extLst>
          </p:cNvPr>
          <p:cNvSpPr>
            <a:spLocks noGrp="1"/>
          </p:cNvSpPr>
          <p:nvPr>
            <p:ph type="title"/>
          </p:nvPr>
        </p:nvSpPr>
        <p:spPr>
          <a:xfrm>
            <a:off x="841248" y="256032"/>
            <a:ext cx="10506456" cy="1014984"/>
          </a:xfrm>
        </p:spPr>
        <p:txBody>
          <a:bodyPr anchor="b">
            <a:normAutofit/>
          </a:bodyPr>
          <a:lstStyle/>
          <a:p>
            <a:pPr>
              <a:spcBef>
                <a:spcPts val="600"/>
              </a:spcBef>
            </a:pPr>
            <a:r>
              <a:rPr lang="en-LB" sz="2100"/>
              <a:t>2. Materials &amp; Methods</a:t>
            </a:r>
            <a:br>
              <a:rPr lang="en-LB" sz="2100"/>
            </a:br>
            <a:r>
              <a:rPr lang="en-LB" sz="2100"/>
              <a:t>2.3. </a:t>
            </a:r>
            <a:r>
              <a:rPr lang="en-US" sz="2100"/>
              <a:t>Prediction of miRNA-mRNA and lncRNA-miRNA pairs &amp; Establishment of the </a:t>
            </a:r>
            <a:r>
              <a:rPr lang="en-US" sz="2100" err="1"/>
              <a:t>ceRNA</a:t>
            </a:r>
            <a:r>
              <a:rPr lang="en-US" sz="2100"/>
              <a:t> network of lncRNA-miRNA-mRNA</a:t>
            </a:r>
            <a:endParaRPr lang="en-LB" sz="2100"/>
          </a:p>
        </p:txBody>
      </p:sp>
      <p:sp>
        <p:nvSpPr>
          <p:cNvPr id="24" name="Rectangle 2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CD267CD9-D7E5-8637-B006-1D2DC43BD9D3}"/>
              </a:ext>
            </a:extLst>
          </p:cNvPr>
          <p:cNvPicPr>
            <a:picLocks noChangeAspect="1"/>
          </p:cNvPicPr>
          <p:nvPr/>
        </p:nvPicPr>
        <p:blipFill>
          <a:blip r:embed="rId2"/>
          <a:stretch>
            <a:fillRect/>
          </a:stretch>
        </p:blipFill>
        <p:spPr>
          <a:xfrm>
            <a:off x="7042177" y="5540658"/>
            <a:ext cx="2304488" cy="904052"/>
          </a:xfrm>
          <a:prstGeom prst="rect">
            <a:avLst/>
          </a:prstGeom>
        </p:spPr>
      </p:pic>
      <p:pic>
        <p:nvPicPr>
          <p:cNvPr id="6" name="Picture 5">
            <a:extLst>
              <a:ext uri="{FF2B5EF4-FFF2-40B4-BE49-F238E27FC236}">
                <a16:creationId xmlns:a16="http://schemas.microsoft.com/office/drawing/2014/main" id="{2202A411-8FE6-D2A3-709C-EA7B8E47AED9}"/>
              </a:ext>
            </a:extLst>
          </p:cNvPr>
          <p:cNvPicPr>
            <a:picLocks noChangeAspect="1"/>
          </p:cNvPicPr>
          <p:nvPr/>
        </p:nvPicPr>
        <p:blipFill>
          <a:blip r:embed="rId3"/>
          <a:stretch>
            <a:fillRect/>
          </a:stretch>
        </p:blipFill>
        <p:spPr>
          <a:xfrm>
            <a:off x="10063900" y="3506366"/>
            <a:ext cx="1568064" cy="433693"/>
          </a:xfrm>
          <a:prstGeom prst="rect">
            <a:avLst/>
          </a:prstGeom>
        </p:spPr>
      </p:pic>
      <p:pic>
        <p:nvPicPr>
          <p:cNvPr id="7" name="Picture 6" descr="A red and white sign&#10;&#10;Description automatically generated with low confidence">
            <a:extLst>
              <a:ext uri="{FF2B5EF4-FFF2-40B4-BE49-F238E27FC236}">
                <a16:creationId xmlns:a16="http://schemas.microsoft.com/office/drawing/2014/main" id="{4A3136E9-F437-AE41-3264-4874C08178BA}"/>
              </a:ext>
            </a:extLst>
          </p:cNvPr>
          <p:cNvPicPr>
            <a:picLocks noChangeAspect="1"/>
          </p:cNvPicPr>
          <p:nvPr/>
        </p:nvPicPr>
        <p:blipFill>
          <a:blip r:embed="rId4"/>
          <a:stretch>
            <a:fillRect/>
          </a:stretch>
        </p:blipFill>
        <p:spPr>
          <a:xfrm>
            <a:off x="7044445" y="4330024"/>
            <a:ext cx="1752439" cy="490683"/>
          </a:xfrm>
          <a:prstGeom prst="rect">
            <a:avLst/>
          </a:prstGeom>
        </p:spPr>
      </p:pic>
      <p:pic>
        <p:nvPicPr>
          <p:cNvPr id="8" name="Picture 7">
            <a:extLst>
              <a:ext uri="{FF2B5EF4-FFF2-40B4-BE49-F238E27FC236}">
                <a16:creationId xmlns:a16="http://schemas.microsoft.com/office/drawing/2014/main" id="{D660966A-F351-6AF0-1880-C87C6AA8BAED}"/>
              </a:ext>
            </a:extLst>
          </p:cNvPr>
          <p:cNvPicPr>
            <a:picLocks noChangeAspect="1"/>
          </p:cNvPicPr>
          <p:nvPr/>
        </p:nvPicPr>
        <p:blipFill>
          <a:blip r:embed="rId5"/>
          <a:stretch>
            <a:fillRect/>
          </a:stretch>
        </p:blipFill>
        <p:spPr>
          <a:xfrm>
            <a:off x="7044445" y="3509308"/>
            <a:ext cx="1451390" cy="427807"/>
          </a:xfrm>
          <a:prstGeom prst="rect">
            <a:avLst/>
          </a:prstGeom>
        </p:spPr>
      </p:pic>
      <p:pic>
        <p:nvPicPr>
          <p:cNvPr id="9" name="Picture 8">
            <a:extLst>
              <a:ext uri="{FF2B5EF4-FFF2-40B4-BE49-F238E27FC236}">
                <a16:creationId xmlns:a16="http://schemas.microsoft.com/office/drawing/2014/main" id="{8E6CF8BA-D50F-2D9C-AACE-9DFE7409C393}"/>
              </a:ext>
            </a:extLst>
          </p:cNvPr>
          <p:cNvPicPr>
            <a:picLocks noChangeAspect="1"/>
          </p:cNvPicPr>
          <p:nvPr/>
        </p:nvPicPr>
        <p:blipFill>
          <a:blip r:embed="rId6"/>
          <a:stretch>
            <a:fillRect/>
          </a:stretch>
        </p:blipFill>
        <p:spPr>
          <a:xfrm>
            <a:off x="8519440" y="3519423"/>
            <a:ext cx="1520855" cy="420636"/>
          </a:xfrm>
          <a:prstGeom prst="rect">
            <a:avLst/>
          </a:prstGeom>
        </p:spPr>
      </p:pic>
      <p:pic>
        <p:nvPicPr>
          <p:cNvPr id="10" name="Picture 9">
            <a:extLst>
              <a:ext uri="{FF2B5EF4-FFF2-40B4-BE49-F238E27FC236}">
                <a16:creationId xmlns:a16="http://schemas.microsoft.com/office/drawing/2014/main" id="{1B6D23C7-3D23-00AD-C2AB-A11985E4B55D}"/>
              </a:ext>
            </a:extLst>
          </p:cNvPr>
          <p:cNvPicPr>
            <a:picLocks noChangeAspect="1"/>
          </p:cNvPicPr>
          <p:nvPr/>
        </p:nvPicPr>
        <p:blipFill>
          <a:blip r:embed="rId7"/>
          <a:stretch>
            <a:fillRect/>
          </a:stretch>
        </p:blipFill>
        <p:spPr>
          <a:xfrm>
            <a:off x="7044445" y="1887809"/>
            <a:ext cx="2302220" cy="467178"/>
          </a:xfrm>
          <a:prstGeom prst="rect">
            <a:avLst/>
          </a:prstGeom>
        </p:spPr>
      </p:pic>
      <p:sp>
        <p:nvSpPr>
          <p:cNvPr id="12" name="TextBox 11">
            <a:extLst>
              <a:ext uri="{FF2B5EF4-FFF2-40B4-BE49-F238E27FC236}">
                <a16:creationId xmlns:a16="http://schemas.microsoft.com/office/drawing/2014/main" id="{40D3D96D-26E5-8C95-0494-67D3659B810E}"/>
              </a:ext>
            </a:extLst>
          </p:cNvPr>
          <p:cNvSpPr txBox="1"/>
          <p:nvPr/>
        </p:nvSpPr>
        <p:spPr>
          <a:xfrm>
            <a:off x="1013118" y="1887808"/>
            <a:ext cx="5082882" cy="467179"/>
          </a:xfrm>
          <a:prstGeom prst="rect">
            <a:avLst/>
          </a:prstGeom>
          <a:noFill/>
          <a:ln w="0">
            <a:solidFill>
              <a:schemeClr val="bg1"/>
            </a:solidFill>
          </a:ln>
        </p:spPr>
        <p:txBody>
          <a:bodyPr wrap="square">
            <a:spAutoFit/>
          </a:bodyPr>
          <a:lstStyle/>
          <a:p>
            <a:pPr algn="just" defTabSz="795528">
              <a:spcAft>
                <a:spcPts val="600"/>
              </a:spcAft>
            </a:pPr>
            <a:r>
              <a:rPr lang="en-US" sz="1218" kern="1200" dirty="0">
                <a:solidFill>
                  <a:schemeClr val="tx1"/>
                </a:solidFill>
                <a:latin typeface="+mn-lt"/>
                <a:ea typeface="+mn-ea"/>
                <a:cs typeface="+mn-cs"/>
              </a:rPr>
              <a:t>DIANA-</a:t>
            </a:r>
            <a:r>
              <a:rPr lang="en-US" sz="1218" kern="1200" dirty="0" err="1">
                <a:solidFill>
                  <a:schemeClr val="tx1"/>
                </a:solidFill>
                <a:latin typeface="+mn-lt"/>
                <a:ea typeface="+mn-ea"/>
                <a:cs typeface="+mn-cs"/>
              </a:rPr>
              <a:t>LncBase</a:t>
            </a:r>
            <a:r>
              <a:rPr lang="en-US" sz="1218" kern="1200" dirty="0">
                <a:solidFill>
                  <a:schemeClr val="tx1"/>
                </a:solidFill>
                <a:latin typeface="+mn-lt"/>
                <a:ea typeface="+mn-ea"/>
                <a:cs typeface="+mn-cs"/>
              </a:rPr>
              <a:t> v3 was used to retrieve miRNA-lncRNA interactions with high confidence level.</a:t>
            </a:r>
            <a:endParaRPr lang="en-US" sz="1400" dirty="0"/>
          </a:p>
        </p:txBody>
      </p:sp>
      <p:sp>
        <p:nvSpPr>
          <p:cNvPr id="13" name="TextBox 12">
            <a:extLst>
              <a:ext uri="{FF2B5EF4-FFF2-40B4-BE49-F238E27FC236}">
                <a16:creationId xmlns:a16="http://schemas.microsoft.com/office/drawing/2014/main" id="{1A0522DE-E2D9-EE11-BB29-18B7092EB27D}"/>
              </a:ext>
            </a:extLst>
          </p:cNvPr>
          <p:cNvSpPr txBox="1"/>
          <p:nvPr/>
        </p:nvSpPr>
        <p:spPr>
          <a:xfrm>
            <a:off x="1026498" y="2643323"/>
            <a:ext cx="5074519" cy="467179"/>
          </a:xfrm>
          <a:prstGeom prst="rect">
            <a:avLst/>
          </a:prstGeom>
          <a:noFill/>
        </p:spPr>
        <p:txBody>
          <a:bodyPr wrap="square">
            <a:spAutoFit/>
          </a:bodyPr>
          <a:lstStyle/>
          <a:p>
            <a:pPr algn="just" defTabSz="795528">
              <a:spcAft>
                <a:spcPts val="600"/>
              </a:spcAft>
            </a:pPr>
            <a:r>
              <a:rPr lang="en-US" sz="1218" kern="1200" dirty="0">
                <a:solidFill>
                  <a:schemeClr val="tx1"/>
                </a:solidFill>
                <a:latin typeface="+mn-lt"/>
                <a:ea typeface="+mn-ea"/>
                <a:cs typeface="+mn-cs"/>
              </a:rPr>
              <a:t>Predicted miRNAs were intersected with DEMs to find miRNA-mRNA interactions.</a:t>
            </a:r>
            <a:endParaRPr lang="en-US" sz="1400" dirty="0"/>
          </a:p>
        </p:txBody>
      </p:sp>
      <p:sp>
        <p:nvSpPr>
          <p:cNvPr id="14" name="TextBox 13">
            <a:extLst>
              <a:ext uri="{FF2B5EF4-FFF2-40B4-BE49-F238E27FC236}">
                <a16:creationId xmlns:a16="http://schemas.microsoft.com/office/drawing/2014/main" id="{6D883DFC-20B0-6EDF-85DB-A14E969C375B}"/>
              </a:ext>
            </a:extLst>
          </p:cNvPr>
          <p:cNvSpPr txBox="1"/>
          <p:nvPr/>
        </p:nvSpPr>
        <p:spPr>
          <a:xfrm>
            <a:off x="1016463" y="3398838"/>
            <a:ext cx="5082882" cy="654603"/>
          </a:xfrm>
          <a:prstGeom prst="rect">
            <a:avLst/>
          </a:prstGeom>
          <a:noFill/>
        </p:spPr>
        <p:txBody>
          <a:bodyPr wrap="square">
            <a:spAutoFit/>
          </a:bodyPr>
          <a:lstStyle/>
          <a:p>
            <a:pPr algn="just" defTabSz="795528">
              <a:spcAft>
                <a:spcPts val="600"/>
              </a:spcAft>
            </a:pPr>
            <a:r>
              <a:rPr lang="en-US" sz="1218" kern="1200" dirty="0">
                <a:solidFill>
                  <a:schemeClr val="tx1"/>
                </a:solidFill>
                <a:latin typeface="+mn-lt"/>
                <a:ea typeface="+mn-ea"/>
                <a:cs typeface="+mn-cs"/>
              </a:rPr>
              <a:t>Initially, to find mRNA targets of miRNA, the approach used in (Zhang et. al, 2021) was tried, but only 17 miRNA-mRNA interactions were found after intersecting with DEGs.</a:t>
            </a:r>
            <a:endParaRPr lang="en-US" sz="1400" dirty="0"/>
          </a:p>
        </p:txBody>
      </p:sp>
      <p:sp>
        <p:nvSpPr>
          <p:cNvPr id="15" name="TextBox 14">
            <a:extLst>
              <a:ext uri="{FF2B5EF4-FFF2-40B4-BE49-F238E27FC236}">
                <a16:creationId xmlns:a16="http://schemas.microsoft.com/office/drawing/2014/main" id="{33B0D96E-EE9F-83FF-E44B-2492FBC92E8F}"/>
              </a:ext>
            </a:extLst>
          </p:cNvPr>
          <p:cNvSpPr txBox="1"/>
          <p:nvPr/>
        </p:nvSpPr>
        <p:spPr>
          <a:xfrm>
            <a:off x="1021481" y="4341777"/>
            <a:ext cx="5074519" cy="467179"/>
          </a:xfrm>
          <a:prstGeom prst="rect">
            <a:avLst/>
          </a:prstGeom>
          <a:noFill/>
        </p:spPr>
        <p:txBody>
          <a:bodyPr wrap="square">
            <a:spAutoFit/>
          </a:bodyPr>
          <a:lstStyle/>
          <a:p>
            <a:pPr algn="just" defTabSz="795528">
              <a:spcAft>
                <a:spcPts val="600"/>
              </a:spcAft>
            </a:pPr>
            <a:r>
              <a:rPr lang="en-US" sz="1218" kern="1200" dirty="0">
                <a:solidFill>
                  <a:schemeClr val="tx1"/>
                </a:solidFill>
                <a:latin typeface="+mn-lt"/>
                <a:ea typeface="+mn-ea"/>
                <a:cs typeface="+mn-cs"/>
              </a:rPr>
              <a:t>Hence, </a:t>
            </a:r>
            <a:r>
              <a:rPr lang="en-US" sz="1218" kern="1200" dirty="0" err="1">
                <a:solidFill>
                  <a:schemeClr val="tx1"/>
                </a:solidFill>
                <a:latin typeface="+mn-lt"/>
                <a:ea typeface="+mn-ea"/>
                <a:cs typeface="+mn-cs"/>
              </a:rPr>
              <a:t>mirWalk</a:t>
            </a:r>
            <a:r>
              <a:rPr lang="en-US" sz="1218" kern="1200" dirty="0">
                <a:solidFill>
                  <a:schemeClr val="tx1"/>
                </a:solidFill>
                <a:latin typeface="+mn-lt"/>
                <a:ea typeface="+mn-ea"/>
                <a:cs typeface="+mn-cs"/>
              </a:rPr>
              <a:t> database was used to find predicted miRNA binding sites (mRNA) with high confidence. This approach was used in </a:t>
            </a:r>
            <a:endParaRPr lang="en-LB" sz="1400" dirty="0"/>
          </a:p>
        </p:txBody>
      </p:sp>
      <p:sp>
        <p:nvSpPr>
          <p:cNvPr id="16" name="TextBox 15">
            <a:extLst>
              <a:ext uri="{FF2B5EF4-FFF2-40B4-BE49-F238E27FC236}">
                <a16:creationId xmlns:a16="http://schemas.microsoft.com/office/drawing/2014/main" id="{5E368839-75DF-4588-087E-3EE7B215EE85}"/>
              </a:ext>
            </a:extLst>
          </p:cNvPr>
          <p:cNvSpPr txBox="1"/>
          <p:nvPr/>
        </p:nvSpPr>
        <p:spPr>
          <a:xfrm>
            <a:off x="1023153" y="5097292"/>
            <a:ext cx="5082882" cy="467179"/>
          </a:xfrm>
          <a:prstGeom prst="rect">
            <a:avLst/>
          </a:prstGeom>
          <a:noFill/>
        </p:spPr>
        <p:txBody>
          <a:bodyPr wrap="square">
            <a:spAutoFit/>
          </a:bodyPr>
          <a:lstStyle/>
          <a:p>
            <a:pPr algn="just" defTabSz="795528">
              <a:spcAft>
                <a:spcPts val="600"/>
              </a:spcAft>
            </a:pPr>
            <a:r>
              <a:rPr lang="en-US" sz="1218" kern="1200" dirty="0">
                <a:solidFill>
                  <a:schemeClr val="tx1"/>
                </a:solidFill>
                <a:latin typeface="+mn-lt"/>
                <a:ea typeface="+mn-ea"/>
                <a:cs typeface="+mn-cs"/>
              </a:rPr>
              <a:t>Predicted target genes were intersected with DEGs to find final differentially expressed mRNAs.</a:t>
            </a:r>
            <a:endParaRPr lang="en-US" sz="1400" dirty="0"/>
          </a:p>
        </p:txBody>
      </p:sp>
      <p:sp>
        <p:nvSpPr>
          <p:cNvPr id="17" name="TextBox 16">
            <a:extLst>
              <a:ext uri="{FF2B5EF4-FFF2-40B4-BE49-F238E27FC236}">
                <a16:creationId xmlns:a16="http://schemas.microsoft.com/office/drawing/2014/main" id="{6D965649-C26D-8C6F-0426-44EC5163585A}"/>
              </a:ext>
            </a:extLst>
          </p:cNvPr>
          <p:cNvSpPr txBox="1"/>
          <p:nvPr/>
        </p:nvSpPr>
        <p:spPr>
          <a:xfrm>
            <a:off x="1019808" y="5852806"/>
            <a:ext cx="5082882" cy="279757"/>
          </a:xfrm>
          <a:prstGeom prst="rect">
            <a:avLst/>
          </a:prstGeom>
          <a:noFill/>
        </p:spPr>
        <p:txBody>
          <a:bodyPr wrap="square">
            <a:spAutoFit/>
          </a:bodyPr>
          <a:lstStyle/>
          <a:p>
            <a:pPr algn="just" defTabSz="795528">
              <a:spcAft>
                <a:spcPts val="600"/>
              </a:spcAft>
            </a:pPr>
            <a:r>
              <a:rPr lang="en-US" sz="1218" kern="1200">
                <a:solidFill>
                  <a:schemeClr val="tx1"/>
                </a:solidFill>
                <a:latin typeface="+mn-lt"/>
                <a:ea typeface="+mn-ea"/>
                <a:cs typeface="+mn-cs"/>
              </a:rPr>
              <a:t>The final ceRNA network was visualized using cytoscape.</a:t>
            </a:r>
            <a:endParaRPr lang="en-US" sz="1400" dirty="0"/>
          </a:p>
        </p:txBody>
      </p:sp>
      <p:cxnSp>
        <p:nvCxnSpPr>
          <p:cNvPr id="23" name="Straight Arrow Connector 22">
            <a:extLst>
              <a:ext uri="{FF2B5EF4-FFF2-40B4-BE49-F238E27FC236}">
                <a16:creationId xmlns:a16="http://schemas.microsoft.com/office/drawing/2014/main" id="{AC67A89C-334B-B33B-B21A-4E44EAD8680A}"/>
              </a:ext>
            </a:extLst>
          </p:cNvPr>
          <p:cNvCxnSpPr>
            <a:cxnSpLocks/>
            <a:stCxn id="12" idx="3"/>
            <a:endCxn id="10" idx="1"/>
          </p:cNvCxnSpPr>
          <p:nvPr/>
        </p:nvCxnSpPr>
        <p:spPr>
          <a:xfrm>
            <a:off x="6096000" y="2121398"/>
            <a:ext cx="9484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2AA525-5D76-5437-1D02-897F91EAB7E8}"/>
              </a:ext>
            </a:extLst>
          </p:cNvPr>
          <p:cNvCxnSpPr>
            <a:cxnSpLocks/>
            <a:stCxn id="14" idx="3"/>
            <a:endCxn id="8" idx="1"/>
          </p:cNvCxnSpPr>
          <p:nvPr/>
        </p:nvCxnSpPr>
        <p:spPr>
          <a:xfrm flipV="1">
            <a:off x="6099345" y="3723212"/>
            <a:ext cx="945100" cy="29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EE801E4-4C64-2C6D-FAAB-A5EBDE981E16}"/>
              </a:ext>
            </a:extLst>
          </p:cNvPr>
          <p:cNvCxnSpPr>
            <a:stCxn id="15" idx="3"/>
            <a:endCxn id="7" idx="1"/>
          </p:cNvCxnSpPr>
          <p:nvPr/>
        </p:nvCxnSpPr>
        <p:spPr>
          <a:xfrm flipV="1">
            <a:off x="6096000" y="4575366"/>
            <a:ext cx="948445"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15F7F3E-5190-8D68-9D5E-CD04C4ECCF81}"/>
              </a:ext>
            </a:extLst>
          </p:cNvPr>
          <p:cNvCxnSpPr>
            <a:stCxn id="17" idx="3"/>
            <a:endCxn id="5" idx="1"/>
          </p:cNvCxnSpPr>
          <p:nvPr/>
        </p:nvCxnSpPr>
        <p:spPr>
          <a:xfrm flipV="1">
            <a:off x="6102690" y="5992684"/>
            <a:ext cx="93948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930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34100BD-773A-4822-A05B-AEB7D41E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09C369-6ED5-AED7-A953-4DA9991EE9F5}"/>
              </a:ext>
            </a:extLst>
          </p:cNvPr>
          <p:cNvSpPr>
            <a:spLocks noGrp="1"/>
          </p:cNvSpPr>
          <p:nvPr>
            <p:ph type="title"/>
          </p:nvPr>
        </p:nvSpPr>
        <p:spPr>
          <a:xfrm>
            <a:off x="838200" y="365125"/>
            <a:ext cx="10515600" cy="1325563"/>
          </a:xfrm>
        </p:spPr>
        <p:txBody>
          <a:bodyPr>
            <a:normAutofit/>
          </a:bodyPr>
          <a:lstStyle/>
          <a:p>
            <a:r>
              <a:rPr lang="en-LB" sz="3700"/>
              <a:t>2. Materials &amp; Methods</a:t>
            </a:r>
            <a:br>
              <a:rPr lang="en-LB" sz="3700"/>
            </a:br>
            <a:r>
              <a:rPr lang="en-LB" sz="3700"/>
              <a:t>2.4 </a:t>
            </a:r>
            <a:r>
              <a:rPr lang="en-US" sz="3700"/>
              <a:t>PPI network analysis and key gene identification</a:t>
            </a:r>
            <a:endParaRPr lang="en-LB" sz="3700"/>
          </a:p>
        </p:txBody>
      </p:sp>
      <p:sp>
        <p:nvSpPr>
          <p:cNvPr id="3" name="Content Placeholder 2">
            <a:extLst>
              <a:ext uri="{FF2B5EF4-FFF2-40B4-BE49-F238E27FC236}">
                <a16:creationId xmlns:a16="http://schemas.microsoft.com/office/drawing/2014/main" id="{7C3ADE7B-043C-0C28-0458-917C583AC1A6}"/>
              </a:ext>
            </a:extLst>
          </p:cNvPr>
          <p:cNvSpPr>
            <a:spLocks noGrp="1"/>
          </p:cNvSpPr>
          <p:nvPr>
            <p:ph idx="1"/>
          </p:nvPr>
        </p:nvSpPr>
        <p:spPr>
          <a:xfrm>
            <a:off x="838201" y="2013625"/>
            <a:ext cx="4614759" cy="4163337"/>
          </a:xfrm>
        </p:spPr>
        <p:txBody>
          <a:bodyPr>
            <a:normAutofit/>
          </a:bodyPr>
          <a:lstStyle/>
          <a:p>
            <a:r>
              <a:rPr lang="en-US" sz="1700"/>
              <a:t>Cytoscape software was used for ceRNA &amp; PPI network analysis</a:t>
            </a:r>
          </a:p>
          <a:p>
            <a:r>
              <a:rPr lang="en-US" sz="1700"/>
              <a:t>The Search Tool for the Retrieval of Interacting Genes/Proteins (STRING) was used to retrieve protein-protein interactions (PPI) between the 208 DEGs found earlier</a:t>
            </a:r>
          </a:p>
          <a:p>
            <a:r>
              <a:rPr lang="en-US" sz="1700"/>
              <a:t>CytoHubba plugin in cytoscape was used to identify the hub genes (top 30) in the ceRNA network and PPI network</a:t>
            </a:r>
          </a:p>
          <a:p>
            <a:r>
              <a:rPr lang="en-US" sz="1700"/>
              <a:t>Key genes were identified by taking the intersection of hub genes in the ceRNA network and hub genes of the PPI network</a:t>
            </a:r>
          </a:p>
          <a:p>
            <a:r>
              <a:rPr lang="en-US" sz="1700"/>
              <a:t>These key genes will be used for follow-up analysis</a:t>
            </a:r>
          </a:p>
          <a:p>
            <a:endParaRPr lang="en-LB" sz="1700"/>
          </a:p>
        </p:txBody>
      </p:sp>
      <p:sp>
        <p:nvSpPr>
          <p:cNvPr id="1033" name="Freeform: Shape 1032">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338" y="2015168"/>
            <a:ext cx="5283866" cy="4210442"/>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1026" name="Picture 2" descr="STRING: functional protein association networks">
            <a:extLst>
              <a:ext uri="{FF2B5EF4-FFF2-40B4-BE49-F238E27FC236}">
                <a16:creationId xmlns:a16="http://schemas.microsoft.com/office/drawing/2014/main" id="{7075DAEF-1320-ACE0-F3D1-C0B299F090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43538" y="3757194"/>
            <a:ext cx="2775284" cy="77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474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849F-2DF2-0E22-E611-91225FADCE5F}"/>
              </a:ext>
            </a:extLst>
          </p:cNvPr>
          <p:cNvSpPr>
            <a:spLocks noGrp="1"/>
          </p:cNvSpPr>
          <p:nvPr>
            <p:ph type="title"/>
          </p:nvPr>
        </p:nvSpPr>
        <p:spPr>
          <a:xfrm>
            <a:off x="710045" y="974725"/>
            <a:ext cx="10515600" cy="1325563"/>
          </a:xfrm>
        </p:spPr>
        <p:txBody>
          <a:bodyPr>
            <a:noAutofit/>
          </a:bodyPr>
          <a:lstStyle/>
          <a:p>
            <a:r>
              <a:rPr lang="en-LB" sz="2400" dirty="0"/>
              <a:t>2 Materials &amp; Methods</a:t>
            </a:r>
            <a:br>
              <a:rPr lang="en-LB" sz="2400" dirty="0"/>
            </a:br>
            <a:r>
              <a:rPr lang="en-LB" sz="2400" dirty="0"/>
              <a:t>2.5 </a:t>
            </a:r>
            <a:r>
              <a:rPr lang="en-US" sz="2400" dirty="0">
                <a:effectLst/>
              </a:rPr>
              <a:t>Gene Ontology &amp; Pathway Analysis</a:t>
            </a:r>
            <a:br>
              <a:rPr lang="en-US" sz="2400" dirty="0">
                <a:effectLst/>
              </a:rPr>
            </a:br>
            <a:br>
              <a:rPr lang="en-US" sz="2400" dirty="0">
                <a:effectLst/>
              </a:rPr>
            </a:br>
            <a:br>
              <a:rPr lang="en-US" sz="2400" dirty="0">
                <a:effectLst/>
              </a:rPr>
            </a:br>
            <a:endParaRPr lang="en-LB" sz="2400" dirty="0"/>
          </a:p>
        </p:txBody>
      </p:sp>
      <p:graphicFrame>
        <p:nvGraphicFramePr>
          <p:cNvPr id="5" name="Content Placeholder 2">
            <a:extLst>
              <a:ext uri="{FF2B5EF4-FFF2-40B4-BE49-F238E27FC236}">
                <a16:creationId xmlns:a16="http://schemas.microsoft.com/office/drawing/2014/main" id="{9314B35A-DF3D-D6DB-D536-142C16A80E38}"/>
              </a:ext>
            </a:extLst>
          </p:cNvPr>
          <p:cNvGraphicFramePr>
            <a:graphicFrameLocks noGrp="1"/>
          </p:cNvGraphicFramePr>
          <p:nvPr>
            <p:ph idx="1"/>
            <p:extLst>
              <p:ext uri="{D42A27DB-BD31-4B8C-83A1-F6EECF244321}">
                <p14:modId xmlns:p14="http://schemas.microsoft.com/office/powerpoint/2010/main" val="1942878052"/>
              </p:ext>
            </p:extLst>
          </p:nvPr>
        </p:nvGraphicFramePr>
        <p:xfrm>
          <a:off x="710045" y="1825625"/>
          <a:ext cx="10771909" cy="466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848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652</TotalTime>
  <Words>2441</Words>
  <Application>Microsoft Macintosh PowerPoint</Application>
  <PresentationFormat>Widescreen</PresentationFormat>
  <Paragraphs>133</Paragraphs>
  <Slides>32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Gill Sans MT</vt:lpstr>
      <vt:lpstr>Office Theme</vt:lpstr>
      <vt:lpstr>Integrated analysis of lncRNA-miRNA-mRNA ceRNA network in human renal cell carcinoma</vt:lpstr>
      <vt:lpstr>1. Introduction</vt:lpstr>
      <vt:lpstr>1. Introduction</vt:lpstr>
      <vt:lpstr>PowerPoint Presentation</vt:lpstr>
      <vt:lpstr>2. Materials &amp; Methods 2.1 Microarray Data</vt:lpstr>
      <vt:lpstr>2. Materials &amp; Methods 2.2. Differentially Expressed Genes, miRNA and lncRNA (DEGs, DEMs and DELs) analysis </vt:lpstr>
      <vt:lpstr>2. Materials &amp; Methods 2.3. Prediction of miRNA-mRNA and lncRNA-miRNA pairs &amp; Establishment of the ceRNA network of lncRNA-miRNA-mRNA</vt:lpstr>
      <vt:lpstr>2. Materials &amp; Methods 2.4 PPI network analysis and key gene identification</vt:lpstr>
      <vt:lpstr>2 Materials &amp; Methods 2.5 Gene Ontology &amp; Pathway Analysis   </vt:lpstr>
      <vt:lpstr>3 Results 3.1 Differentially Expression Analysis</vt:lpstr>
      <vt:lpstr>PowerPoint Presentation</vt:lpstr>
      <vt:lpstr>PowerPoint Presentation</vt:lpstr>
      <vt:lpstr>3 Results 3.2 Prediction of miRNA-mRNA and lncRNA-miRNA pairs &amp; Establishment of the ceRNA network of lncRNA-miRNA-mRNA</vt:lpstr>
      <vt:lpstr>3 Results 3.2 Prediction of miRNA-mRNA and lncRNA-miRNA pairs &amp; Establishment of the ceRNA network of lncRNA-miRNA-mRNA</vt:lpstr>
      <vt:lpstr>3 Results 3.2 Prediction of miRNA-mRNA and lncRNA-miRNA pairs &amp; Establishment of the ceRNA network of lncRNA-miRNA-mRNA</vt:lpstr>
      <vt:lpstr>PowerPoint Presentation</vt:lpstr>
      <vt:lpstr>3 Results 3.3 PPI network analysis and key gene identification</vt:lpstr>
      <vt:lpstr>3 Results 3.3 PPI network analysis and key gene identification</vt:lpstr>
      <vt:lpstr>3 Results 3.3 PPI network analysis and key gene identification</vt:lpstr>
      <vt:lpstr>3 Results 3.3 PPI network analysis and key gene identification</vt:lpstr>
      <vt:lpstr>3 Results 3.4 Gene Ontology and Pathway Analysis</vt:lpstr>
      <vt:lpstr>3 Results 3.4 Gene Ontology and Pathway Analysis</vt:lpstr>
      <vt:lpstr>4 Discussion </vt:lpstr>
      <vt:lpstr>4 Discussion</vt:lpstr>
      <vt:lpstr>4 Discussion</vt:lpstr>
      <vt:lpstr>4 Discussion</vt:lpstr>
      <vt:lpstr>4 Discussion</vt:lpstr>
      <vt:lpstr>4 Discussion</vt:lpstr>
      <vt:lpstr>4 Discussion</vt:lpstr>
      <vt:lpstr>4 Discussion</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analysis of lncRNA-miRNA-mRNA ceRNA network in human renal cell carcinoma</dc:title>
  <dc:creator>Roberto Atallah</dc:creator>
  <cp:lastModifiedBy>Roberto Atallah</cp:lastModifiedBy>
  <cp:revision>11</cp:revision>
  <dcterms:created xsi:type="dcterms:W3CDTF">2023-05-08T13:00:16Z</dcterms:created>
  <dcterms:modified xsi:type="dcterms:W3CDTF">2023-05-13T18:27:15Z</dcterms:modified>
</cp:coreProperties>
</file>